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7" r:id="rId2"/>
    <p:sldId id="294" r:id="rId3"/>
    <p:sldId id="287" r:id="rId4"/>
    <p:sldId id="288" r:id="rId5"/>
    <p:sldId id="289" r:id="rId6"/>
    <p:sldId id="295" r:id="rId7"/>
    <p:sldId id="290" r:id="rId8"/>
    <p:sldId id="291" r:id="rId9"/>
    <p:sldId id="292" r:id="rId10"/>
    <p:sldId id="293" r:id="rId11"/>
    <p:sldId id="297" r:id="rId12"/>
    <p:sldId id="296" r:id="rId13"/>
    <p:sldId id="28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BF44"/>
    <a:srgbClr val="C0BBB5"/>
    <a:srgbClr val="004EA4"/>
    <a:srgbClr val="0076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95" autoAdjust="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5DFA92-2E2A-4429-BB28-69F6F0B7730D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C2BE5E-20CF-4EFF-9F30-764711E204C4}">
      <dgm:prSet custT="1"/>
      <dgm:spPr/>
      <dgm:t>
        <a:bodyPr/>
        <a:lstStyle/>
        <a:p>
          <a:pPr rtl="0"/>
          <a:r>
            <a:rPr lang="ru-RU" sz="1200" b="1" dirty="0" smtClean="0"/>
            <a:t>Первый период (1901-1912)</a:t>
          </a:r>
          <a:r>
            <a:rPr lang="ru-RU" sz="1200" dirty="0" smtClean="0"/>
            <a:t>: сформирована концепция и определено содержание высшего горно-геологического образования, создан коллектив высококвалифицированных преподавателей, организован учебный процесс, начаты широкомасштабные научные исследования, определена оптимальная структура горного отделения. Были открыты кафедры геологии, горного искусства и геодезии, укомплектованные преподавателями из числа выпускников Петербургского горного института, а также кафедры минералогии и палеонтологии, укомплектованные преподавателями – выпускниками Казанского университета. Первым деканом отделения был В.А. Обручев.</a:t>
          </a:r>
          <a:endParaRPr lang="ru-RU" sz="1200" dirty="0"/>
        </a:p>
      </dgm:t>
    </dgm:pt>
    <dgm:pt modelId="{C1B9A5CC-FA05-416C-8510-EA279C942DBB}" type="parTrans" cxnId="{CC46F480-73E0-4AA8-BDCF-4475772FC3E0}">
      <dgm:prSet/>
      <dgm:spPr/>
      <dgm:t>
        <a:bodyPr/>
        <a:lstStyle/>
        <a:p>
          <a:endParaRPr lang="ru-RU"/>
        </a:p>
      </dgm:t>
    </dgm:pt>
    <dgm:pt modelId="{DC645902-C9D0-4A72-9401-88D478ED2F04}" type="sibTrans" cxnId="{CC46F480-73E0-4AA8-BDCF-4475772FC3E0}">
      <dgm:prSet/>
      <dgm:spPr/>
      <dgm:t>
        <a:bodyPr/>
        <a:lstStyle/>
        <a:p>
          <a:endParaRPr lang="ru-RU"/>
        </a:p>
      </dgm:t>
    </dgm:pt>
    <dgm:pt modelId="{0905A789-91B3-47F5-967C-16B602B8633E}">
      <dgm:prSet custT="1"/>
      <dgm:spPr/>
      <dgm:t>
        <a:bodyPr/>
        <a:lstStyle/>
        <a:p>
          <a:pPr rtl="0"/>
          <a:r>
            <a:rPr lang="ru-RU" sz="1200" b="1" dirty="0" smtClean="0"/>
            <a:t>Второй период (1913-1920)</a:t>
          </a:r>
          <a:r>
            <a:rPr lang="ru-RU" sz="1200" dirty="0" smtClean="0"/>
            <a:t>: ознаменован существенным обновлением профессорско-преподавательского состава за счет своих же выпускников. В 1919 г. на базе горного отделения ТТИ создан </a:t>
          </a:r>
          <a:r>
            <a:rPr lang="ru-RU" sz="1200" dirty="0" err="1" smtClean="0"/>
            <a:t>Сибгеолком</a:t>
          </a:r>
          <a:r>
            <a:rPr lang="ru-RU" sz="1200" dirty="0" smtClean="0"/>
            <a:t>. В его задачи входило изучение месторождений полезных ископаемых и связанных с ними районов Сибири, учет минеральных ресурсов, создание архива по месторождениям полезных ископаемых Сибири, организация областного музея по прикладной геологии и справочного бюро, а также гидрогеологические исследования и другие геологические работы, связанные с удовлетворением практических запросов сибирских организаций. Председателем Сибирской геологической службы стал профессор П.П. Гудков.</a:t>
          </a:r>
          <a:r>
            <a:rPr lang="en-US" sz="1200" dirty="0" smtClean="0"/>
            <a:t> </a:t>
          </a:r>
          <a:endParaRPr lang="ru-RU" sz="1200" dirty="0"/>
        </a:p>
      </dgm:t>
    </dgm:pt>
    <dgm:pt modelId="{6B049CDE-5DBA-4C7B-BF3E-4FBC090D1A53}" type="parTrans" cxnId="{5A81CAF8-1D7B-4C3F-BE70-017E34C73A6B}">
      <dgm:prSet/>
      <dgm:spPr/>
      <dgm:t>
        <a:bodyPr/>
        <a:lstStyle/>
        <a:p>
          <a:endParaRPr lang="ru-RU"/>
        </a:p>
      </dgm:t>
    </dgm:pt>
    <dgm:pt modelId="{35538023-31C6-42CE-AB0D-2A623BF3FFCC}" type="sibTrans" cxnId="{5A81CAF8-1D7B-4C3F-BE70-017E34C73A6B}">
      <dgm:prSet/>
      <dgm:spPr/>
      <dgm:t>
        <a:bodyPr/>
        <a:lstStyle/>
        <a:p>
          <a:endParaRPr lang="ru-RU"/>
        </a:p>
      </dgm:t>
    </dgm:pt>
    <dgm:pt modelId="{3F7E52D7-7B18-44E6-B592-26BA515FD34C}">
      <dgm:prSet custT="1"/>
      <dgm:spPr/>
      <dgm:t>
        <a:bodyPr/>
        <a:lstStyle/>
        <a:p>
          <a:pPr rtl="0"/>
          <a:r>
            <a:rPr lang="ru-RU" sz="1200" b="1" dirty="0" smtClean="0"/>
            <a:t>Третий период (1921-1930)</a:t>
          </a:r>
          <a:r>
            <a:rPr lang="ru-RU" sz="1200" dirty="0" smtClean="0"/>
            <a:t>:</a:t>
          </a:r>
          <a:r>
            <a:rPr lang="en-US" sz="1200" dirty="0" smtClean="0"/>
            <a:t> </a:t>
          </a:r>
          <a:r>
            <a:rPr lang="ru-RU" sz="1200" dirty="0" smtClean="0"/>
            <a:t>характеризуется широким размахом геологических исследований в Сибири и становлением Сибирского отделения Геологического комитета (ранее </a:t>
          </a:r>
          <a:r>
            <a:rPr lang="ru-RU" sz="1200" dirty="0" err="1" smtClean="0"/>
            <a:t>Сибгеолкома</a:t>
          </a:r>
          <a:r>
            <a:rPr lang="ru-RU" sz="1200" dirty="0" smtClean="0"/>
            <a:t>). На базе отделений и представительств Геологического комитета в Сибири было создано четыре районных геологоразведочных управления: Западно-Сибирское, Восточно-Сибирское, Бурятское и Якутское. До 1930 г. на горном отделении (с 1917 г. – факультета) параллельно существовали три главных научных направления: геологическое, горное и металлургическое.</a:t>
          </a:r>
          <a:endParaRPr lang="ru-RU" sz="1200" dirty="0"/>
        </a:p>
      </dgm:t>
    </dgm:pt>
    <dgm:pt modelId="{E8D6B6E3-BE9E-4A83-B58B-E45577E9318A}" type="parTrans" cxnId="{B59CBE00-F861-4EB1-9583-A876152124EC}">
      <dgm:prSet/>
      <dgm:spPr/>
      <dgm:t>
        <a:bodyPr/>
        <a:lstStyle/>
        <a:p>
          <a:endParaRPr lang="ru-RU"/>
        </a:p>
      </dgm:t>
    </dgm:pt>
    <dgm:pt modelId="{756DC86B-6BB7-478A-B7B6-FB09A4A248FA}" type="sibTrans" cxnId="{B59CBE00-F861-4EB1-9583-A876152124EC}">
      <dgm:prSet/>
      <dgm:spPr/>
      <dgm:t>
        <a:bodyPr/>
        <a:lstStyle/>
        <a:p>
          <a:endParaRPr lang="ru-RU"/>
        </a:p>
      </dgm:t>
    </dgm:pt>
    <dgm:pt modelId="{67AD28D4-C0FD-465B-A312-BB3432BDC4F6}" type="pres">
      <dgm:prSet presAssocID="{7B5DFA92-2E2A-4429-BB28-69F6F0B7730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924F77-00A8-4F39-80CE-38F59C4F3E26}" type="pres">
      <dgm:prSet presAssocID="{A9C2BE5E-20CF-4EFF-9F30-764711E204C4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BB49FB-DA89-4E3C-AE57-A8113CF0C5BE}" type="pres">
      <dgm:prSet presAssocID="{DC645902-C9D0-4A72-9401-88D478ED2F04}" presName="space" presStyleCnt="0"/>
      <dgm:spPr/>
      <dgm:t>
        <a:bodyPr/>
        <a:lstStyle/>
        <a:p>
          <a:endParaRPr lang="ru-RU"/>
        </a:p>
      </dgm:t>
    </dgm:pt>
    <dgm:pt modelId="{09466E89-32FE-46CA-BF82-E78317482A99}" type="pres">
      <dgm:prSet presAssocID="{0905A789-91B3-47F5-967C-16B602B8633E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7F204-1CC6-49EF-8D2E-FC16865CBFED}" type="pres">
      <dgm:prSet presAssocID="{35538023-31C6-42CE-AB0D-2A623BF3FFCC}" presName="space" presStyleCnt="0"/>
      <dgm:spPr/>
      <dgm:t>
        <a:bodyPr/>
        <a:lstStyle/>
        <a:p>
          <a:endParaRPr lang="ru-RU"/>
        </a:p>
      </dgm:t>
    </dgm:pt>
    <dgm:pt modelId="{ECBD9E95-C4AD-4B3E-B138-EDAFEE6653DA}" type="pres">
      <dgm:prSet presAssocID="{3F7E52D7-7B18-44E6-B592-26BA515FD34C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1CAF8-1D7B-4C3F-BE70-017E34C73A6B}" srcId="{7B5DFA92-2E2A-4429-BB28-69F6F0B7730D}" destId="{0905A789-91B3-47F5-967C-16B602B8633E}" srcOrd="1" destOrd="0" parTransId="{6B049CDE-5DBA-4C7B-BF3E-4FBC090D1A53}" sibTransId="{35538023-31C6-42CE-AB0D-2A623BF3FFCC}"/>
    <dgm:cxn modelId="{0F20F359-69BF-4FC9-8823-A3E8BEC2A709}" type="presOf" srcId="{7B5DFA92-2E2A-4429-BB28-69F6F0B7730D}" destId="{67AD28D4-C0FD-465B-A312-BB3432BDC4F6}" srcOrd="0" destOrd="0" presId="urn:microsoft.com/office/officeart/2005/8/layout/venn3"/>
    <dgm:cxn modelId="{CC46F480-73E0-4AA8-BDCF-4475772FC3E0}" srcId="{7B5DFA92-2E2A-4429-BB28-69F6F0B7730D}" destId="{A9C2BE5E-20CF-4EFF-9F30-764711E204C4}" srcOrd="0" destOrd="0" parTransId="{C1B9A5CC-FA05-416C-8510-EA279C942DBB}" sibTransId="{DC645902-C9D0-4A72-9401-88D478ED2F04}"/>
    <dgm:cxn modelId="{B59CBE00-F861-4EB1-9583-A876152124EC}" srcId="{7B5DFA92-2E2A-4429-BB28-69F6F0B7730D}" destId="{3F7E52D7-7B18-44E6-B592-26BA515FD34C}" srcOrd="2" destOrd="0" parTransId="{E8D6B6E3-BE9E-4A83-B58B-E45577E9318A}" sibTransId="{756DC86B-6BB7-478A-B7B6-FB09A4A248FA}"/>
    <dgm:cxn modelId="{B375C72F-5216-42AA-8EA4-1091F2ABF3E6}" type="presOf" srcId="{3F7E52D7-7B18-44E6-B592-26BA515FD34C}" destId="{ECBD9E95-C4AD-4B3E-B138-EDAFEE6653DA}" srcOrd="0" destOrd="0" presId="urn:microsoft.com/office/officeart/2005/8/layout/venn3"/>
    <dgm:cxn modelId="{6B2D89C4-9367-4BAA-B039-34A26FF44D3A}" type="presOf" srcId="{A9C2BE5E-20CF-4EFF-9F30-764711E204C4}" destId="{74924F77-00A8-4F39-80CE-38F59C4F3E26}" srcOrd="0" destOrd="0" presId="urn:microsoft.com/office/officeart/2005/8/layout/venn3"/>
    <dgm:cxn modelId="{0DFD8983-267D-40B4-8824-C63890E4594F}" type="presOf" srcId="{0905A789-91B3-47F5-967C-16B602B8633E}" destId="{09466E89-32FE-46CA-BF82-E78317482A99}" srcOrd="0" destOrd="0" presId="urn:microsoft.com/office/officeart/2005/8/layout/venn3"/>
    <dgm:cxn modelId="{A55B3F79-9BBA-4400-9461-EE88D12A34AA}" type="presParOf" srcId="{67AD28D4-C0FD-465B-A312-BB3432BDC4F6}" destId="{74924F77-00A8-4F39-80CE-38F59C4F3E26}" srcOrd="0" destOrd="0" presId="urn:microsoft.com/office/officeart/2005/8/layout/venn3"/>
    <dgm:cxn modelId="{997EB474-A71C-44C5-9196-294D8F128CF2}" type="presParOf" srcId="{67AD28D4-C0FD-465B-A312-BB3432BDC4F6}" destId="{55BB49FB-DA89-4E3C-AE57-A8113CF0C5BE}" srcOrd="1" destOrd="0" presId="urn:microsoft.com/office/officeart/2005/8/layout/venn3"/>
    <dgm:cxn modelId="{A4C326A1-3030-4908-B921-638CAB67F74A}" type="presParOf" srcId="{67AD28D4-C0FD-465B-A312-BB3432BDC4F6}" destId="{09466E89-32FE-46CA-BF82-E78317482A99}" srcOrd="2" destOrd="0" presId="urn:microsoft.com/office/officeart/2005/8/layout/venn3"/>
    <dgm:cxn modelId="{8F7A6336-604F-436B-841B-33EAB04607DB}" type="presParOf" srcId="{67AD28D4-C0FD-465B-A312-BB3432BDC4F6}" destId="{4537F204-1CC6-49EF-8D2E-FC16865CBFED}" srcOrd="3" destOrd="0" presId="urn:microsoft.com/office/officeart/2005/8/layout/venn3"/>
    <dgm:cxn modelId="{0F64DE91-F50F-4975-A8CB-4B344B50EFE9}" type="presParOf" srcId="{67AD28D4-C0FD-465B-A312-BB3432BDC4F6}" destId="{ECBD9E95-C4AD-4B3E-B138-EDAFEE6653DA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924F77-00A8-4F39-80CE-38F59C4F3E26}">
      <dsp:nvSpPr>
        <dsp:cNvPr id="0" name=""/>
        <dsp:cNvSpPr/>
      </dsp:nvSpPr>
      <dsp:spPr>
        <a:xfrm>
          <a:off x="5064" y="281103"/>
          <a:ext cx="4428892" cy="442889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3737" tIns="15240" rIns="243737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Первый период (1901-1912)</a:t>
          </a:r>
          <a:r>
            <a:rPr lang="ru-RU" sz="1200" kern="1200" dirty="0" smtClean="0"/>
            <a:t>: сформирована концепция и определено содержание высшего горно-геологического образования, создан коллектив высококвалифицированных преподавателей, организован учебный процесс, начаты широкомасштабные научные исследования, определена оптимальная структура горного отделения. Были открыты кафедры геологии, горного искусства и геодезии, укомплектованные преподавателями из числа выпускников Петербургского горного института, а также кафедры минералогии и палеонтологии, укомплектованные преподавателями – выпускниками Казанского университета. Первым деканом отделения был В.А. Обручев.</a:t>
          </a:r>
          <a:endParaRPr lang="ru-RU" sz="1200" kern="1200" dirty="0"/>
        </a:p>
      </dsp:txBody>
      <dsp:txXfrm>
        <a:off x="653660" y="929699"/>
        <a:ext cx="3131700" cy="3131700"/>
      </dsp:txXfrm>
    </dsp:sp>
    <dsp:sp modelId="{09466E89-32FE-46CA-BF82-E78317482A99}">
      <dsp:nvSpPr>
        <dsp:cNvPr id="0" name=""/>
        <dsp:cNvSpPr/>
      </dsp:nvSpPr>
      <dsp:spPr>
        <a:xfrm>
          <a:off x="3548178" y="281103"/>
          <a:ext cx="4428892" cy="442889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3737" tIns="15240" rIns="243737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Второй период (1913-1920)</a:t>
          </a:r>
          <a:r>
            <a:rPr lang="ru-RU" sz="1200" kern="1200" dirty="0" smtClean="0"/>
            <a:t>: ознаменован существенным обновлением профессорско-преподавательского состава за счет своих же выпускников. В 1919 г. на базе горного отделения ТТИ создан </a:t>
          </a:r>
          <a:r>
            <a:rPr lang="ru-RU" sz="1200" kern="1200" dirty="0" err="1" smtClean="0"/>
            <a:t>Сибгеолком</a:t>
          </a:r>
          <a:r>
            <a:rPr lang="ru-RU" sz="1200" kern="1200" dirty="0" smtClean="0"/>
            <a:t>. В его задачи входило изучение месторождений полезных ископаемых и связанных с ними районов Сибири, учет минеральных ресурсов, создание архива по месторождениям полезных ископаемых Сибири, организация областного музея по прикладной геологии и справочного бюро, а также гидрогеологические исследования и другие геологические работы, связанные с удовлетворением практических запросов сибирских организаций. Председателем Сибирской геологической службы стал профессор П.П. Гудков.</a:t>
          </a:r>
          <a:r>
            <a:rPr lang="en-US" sz="1200" kern="1200" dirty="0" smtClean="0"/>
            <a:t> </a:t>
          </a:r>
          <a:endParaRPr lang="ru-RU" sz="1200" kern="1200" dirty="0"/>
        </a:p>
      </dsp:txBody>
      <dsp:txXfrm>
        <a:off x="4196774" y="929699"/>
        <a:ext cx="3131700" cy="3131700"/>
      </dsp:txXfrm>
    </dsp:sp>
    <dsp:sp modelId="{ECBD9E95-C4AD-4B3E-B138-EDAFEE6653DA}">
      <dsp:nvSpPr>
        <dsp:cNvPr id="0" name=""/>
        <dsp:cNvSpPr/>
      </dsp:nvSpPr>
      <dsp:spPr>
        <a:xfrm>
          <a:off x="7091292" y="281103"/>
          <a:ext cx="4428892" cy="442889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43737" tIns="15240" rIns="243737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Третий период (1921-1930)</a:t>
          </a:r>
          <a:r>
            <a:rPr lang="ru-RU" sz="1200" kern="1200" dirty="0" smtClean="0"/>
            <a:t>:</a:t>
          </a:r>
          <a:r>
            <a:rPr lang="en-US" sz="1200" kern="1200" dirty="0" smtClean="0"/>
            <a:t> </a:t>
          </a:r>
          <a:r>
            <a:rPr lang="ru-RU" sz="1200" kern="1200" dirty="0" smtClean="0"/>
            <a:t>характеризуется широким размахом геологических исследований в Сибири и становлением Сибирского отделения Геологического комитета (ранее </a:t>
          </a:r>
          <a:r>
            <a:rPr lang="ru-RU" sz="1200" kern="1200" dirty="0" err="1" smtClean="0"/>
            <a:t>Сибгеолкома</a:t>
          </a:r>
          <a:r>
            <a:rPr lang="ru-RU" sz="1200" kern="1200" dirty="0" smtClean="0"/>
            <a:t>). На базе отделений и представительств Геологического комитета в Сибири было создано четыре районных геологоразведочных управления: Западно-Сибирское, Восточно-Сибирское, Бурятское и Якутское. До 1930 г. на горном отделении (с 1917 г. – факультета) параллельно существовали три главных научных направления: геологическое, горное и металлургическое.</a:t>
          </a:r>
          <a:endParaRPr lang="ru-RU" sz="1200" kern="1200" dirty="0"/>
        </a:p>
      </dsp:txBody>
      <dsp:txXfrm>
        <a:off x="7739888" y="929699"/>
        <a:ext cx="3131700" cy="3131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E5790-89DD-4D49-9F94-EA52935E4755}" type="datetimeFigureOut">
              <a:rPr lang="ru-RU" smtClean="0"/>
              <a:t>17.09.2021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2E651-CA24-4221-8105-8994BB048C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344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2E651-CA24-4221-8105-8994BB048C3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87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 userDrawn="1"/>
        </p:nvSpPr>
        <p:spPr>
          <a:xfrm>
            <a:off x="7767941" y="5595257"/>
            <a:ext cx="4424058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357;p50"/>
          <p:cNvSpPr txBox="1"/>
          <p:nvPr userDrawn="1"/>
        </p:nvSpPr>
        <p:spPr>
          <a:xfrm>
            <a:off x="90331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grpSp>
        <p:nvGrpSpPr>
          <p:cNvPr id="15" name="Группа 14"/>
          <p:cNvGrpSpPr/>
          <p:nvPr userDrawn="1"/>
        </p:nvGrpSpPr>
        <p:grpSpPr>
          <a:xfrm>
            <a:off x="1006587" y="6083120"/>
            <a:ext cx="4110429" cy="70030"/>
            <a:chOff x="838200" y="6083120"/>
            <a:chExt cx="4110429" cy="70030"/>
          </a:xfrm>
          <a:solidFill>
            <a:srgbClr val="80BF44"/>
          </a:solidFill>
        </p:grpSpPr>
        <p:sp>
          <p:nvSpPr>
            <p:cNvPr id="16" name="Прямоугольник 15"/>
            <p:cNvSpPr/>
            <p:nvPr/>
          </p:nvSpPr>
          <p:spPr>
            <a:xfrm>
              <a:off x="83820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124361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649024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2054436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2459848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286526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326582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3662363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4067775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4473187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4878599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6851536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6851535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820051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7820051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4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5452398" y="590990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54713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7045" cy="414127"/>
          </a:xfrm>
          <a:prstGeom prst="rect">
            <a:avLst/>
          </a:prstGeom>
          <a:noFill/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4953000" y="1790700"/>
            <a:ext cx="6402388" cy="4701540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2649203"/>
            <a:ext cx="4470400" cy="132206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2912401"/>
            <a:ext cx="3278187" cy="795672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66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b="15925"/>
          <a:stretch/>
        </p:blipFill>
        <p:spPr>
          <a:xfrm>
            <a:off x="0" y="0"/>
            <a:ext cx="12204700" cy="6865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9820" cy="414127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1997693"/>
            <a:ext cx="4663440" cy="79567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2818433"/>
            <a:ext cx="10517188" cy="3140408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77911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" b="15925"/>
          <a:stretch/>
        </p:blipFill>
        <p:spPr>
          <a:xfrm>
            <a:off x="0" y="0"/>
            <a:ext cx="12204700" cy="68656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9820" cy="414127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4838700" y="1685924"/>
            <a:ext cx="6516688" cy="4272917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" y="2649203"/>
            <a:ext cx="4470399" cy="1322068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2957721"/>
            <a:ext cx="3497579" cy="795672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3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1825625"/>
            <a:ext cx="10517188" cy="4351337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47211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1825625"/>
            <a:ext cx="10517188" cy="4351337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5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4" y="904407"/>
            <a:ext cx="1030632" cy="24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1825625"/>
            <a:ext cx="10517188" cy="4351337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4" y="904407"/>
            <a:ext cx="1030632" cy="24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8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246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1099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98598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ый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19324"/>
            <a:ext cx="3932237" cy="36496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5048250" y="1349375"/>
            <a:ext cx="6307138" cy="451961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21534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черное-бел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56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" t="15638" r="50090" b="-93"/>
          <a:stretch/>
        </p:blipFill>
        <p:spPr>
          <a:xfrm>
            <a:off x="0" y="0"/>
            <a:ext cx="6076950" cy="68656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24" y="909229"/>
            <a:ext cx="1018505" cy="23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75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" t="19849" r="8016" b="8015"/>
          <a:stretch/>
        </p:blipFill>
        <p:spPr>
          <a:xfrm>
            <a:off x="2806" y="0"/>
            <a:ext cx="12189194" cy="6858000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357;p50"/>
          <p:cNvSpPr txBox="1"/>
          <p:nvPr userDrawn="1"/>
        </p:nvSpPr>
        <p:spPr>
          <a:xfrm>
            <a:off x="63026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chemeClr val="bg1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chemeClr val="bg1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6851536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6860964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7767941" y="5595257"/>
            <a:ext cx="4424058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820051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7820051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5452398" y="590990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006587" y="6083120"/>
            <a:ext cx="4110429" cy="70030"/>
            <a:chOff x="838200" y="6083120"/>
            <a:chExt cx="4110429" cy="70030"/>
          </a:xfrm>
          <a:solidFill>
            <a:srgbClr val="80BF44"/>
          </a:solidFill>
        </p:grpSpPr>
        <p:sp>
          <p:nvSpPr>
            <p:cNvPr id="34" name="Прямоугольник 33"/>
            <p:cNvSpPr/>
            <p:nvPr/>
          </p:nvSpPr>
          <p:spPr>
            <a:xfrm>
              <a:off x="83820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24361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649024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054436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459848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86526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26582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662363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067775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473187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878599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9911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quarter" idx="12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014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 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4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2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682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слайд бел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" b="13289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8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3"/>
          <p:cNvSpPr>
            <a:spLocks noGrp="1"/>
          </p:cNvSpPr>
          <p:nvPr>
            <p:ph type="body" sz="quarter" idx="12"/>
          </p:nvPr>
        </p:nvSpPr>
        <p:spPr>
          <a:xfrm>
            <a:off x="838199" y="1825625"/>
            <a:ext cx="10515601" cy="43513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356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азовый слайд чер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1825625"/>
            <a:ext cx="5181600" cy="4351336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1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азовый слайд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10992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подзаголовка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172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838200" y="2674619"/>
            <a:ext cx="5181600" cy="350234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772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азовый слайд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19324"/>
            <a:ext cx="3932237" cy="364966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5048250" y="1349375"/>
            <a:ext cx="6307138" cy="4519611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46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18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1"/>
            <a:ext cx="10515600" cy="823912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15" name="Рисунок 2"/>
          <p:cNvSpPr>
            <a:spLocks noGrp="1"/>
          </p:cNvSpPr>
          <p:nvPr>
            <p:ph type="pic" idx="17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idx="18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19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57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623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486752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Рисунок 2"/>
          <p:cNvSpPr>
            <a:spLocks noGrp="1"/>
          </p:cNvSpPr>
          <p:nvPr>
            <p:ph type="pic" idx="17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0" name="Рисунок 2"/>
          <p:cNvSpPr>
            <a:spLocks noGrp="1"/>
          </p:cNvSpPr>
          <p:nvPr>
            <p:ph type="pic" idx="18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idx="19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793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623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1825626"/>
            <a:ext cx="3221672" cy="4255134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839788" y="1825626"/>
            <a:ext cx="7123112" cy="4255135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37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219325"/>
            <a:ext cx="3932237" cy="3621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Рисунок 2"/>
          <p:cNvSpPr>
            <a:spLocks noGrp="1"/>
          </p:cNvSpPr>
          <p:nvPr>
            <p:ph type="pic" idx="1"/>
          </p:nvPr>
        </p:nvSpPr>
        <p:spPr>
          <a:xfrm>
            <a:off x="5057775" y="1349376"/>
            <a:ext cx="6172200" cy="4491038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419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" t="1582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27" name="Google Shape;357;p50"/>
          <p:cNvSpPr txBox="1"/>
          <p:nvPr userDrawn="1"/>
        </p:nvSpPr>
        <p:spPr>
          <a:xfrm>
            <a:off x="10012317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 algn="r"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916405" y="5595256"/>
            <a:ext cx="104173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116346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бе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5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0"/>
            <a:ext cx="1051401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7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idx="18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19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71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бе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5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4486752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4657090"/>
            <a:ext cx="3221672" cy="1423669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Рисунок 2"/>
          <p:cNvSpPr>
            <a:spLocks noGrp="1"/>
          </p:cNvSpPr>
          <p:nvPr>
            <p:ph type="pic" idx="17"/>
          </p:nvPr>
        </p:nvSpPr>
        <p:spPr>
          <a:xfrm>
            <a:off x="839788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6" name="Рисунок 2"/>
          <p:cNvSpPr>
            <a:spLocks noGrp="1"/>
          </p:cNvSpPr>
          <p:nvPr>
            <p:ph type="pic" idx="18"/>
          </p:nvPr>
        </p:nvSpPr>
        <p:spPr>
          <a:xfrm>
            <a:off x="4485164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7" name="Рисунок 2"/>
          <p:cNvSpPr>
            <a:spLocks noGrp="1"/>
          </p:cNvSpPr>
          <p:nvPr>
            <p:ph type="pic" idx="19"/>
          </p:nvPr>
        </p:nvSpPr>
        <p:spPr>
          <a:xfrm>
            <a:off x="8133716" y="1825625"/>
            <a:ext cx="3221672" cy="2583180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551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и текст черный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6232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133716" y="1825626"/>
            <a:ext cx="3221672" cy="4255134"/>
          </a:xfrm>
        </p:spPr>
        <p:txBody>
          <a:bodyPr anchor="t">
            <a:normAutofit/>
          </a:bodyPr>
          <a:lstStyle>
            <a:lvl1pPr marL="0" indent="0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Рисунок 2"/>
          <p:cNvSpPr>
            <a:spLocks noGrp="1"/>
          </p:cNvSpPr>
          <p:nvPr>
            <p:ph type="pic" idx="1"/>
          </p:nvPr>
        </p:nvSpPr>
        <p:spPr>
          <a:xfrm>
            <a:off x="839788" y="1825626"/>
            <a:ext cx="7123112" cy="4255135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35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Рисунок и текст черный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057775" y="1349376"/>
            <a:ext cx="6172200" cy="4491038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219325"/>
            <a:ext cx="3932237" cy="36210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3" y="908426"/>
            <a:ext cx="1028614" cy="239337"/>
          </a:xfrm>
          <a:prstGeom prst="rect">
            <a:avLst/>
          </a:prstGeom>
        </p:spPr>
      </p:pic>
      <p:sp>
        <p:nvSpPr>
          <p:cNvPr id="6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55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r="11520" b="11719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006587" y="437551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7045" cy="4141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1992900"/>
            <a:ext cx="8523288" cy="21268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711262"/>
            <a:ext cx="8523287" cy="14141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 подзаголовка</a:t>
            </a: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7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 userDrawn="1"/>
        </p:nvSpPr>
        <p:spPr>
          <a:xfrm>
            <a:off x="1006587" y="437551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7045" cy="41412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1992900"/>
            <a:ext cx="8523288" cy="21268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711262"/>
            <a:ext cx="8523287" cy="141410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 подзаголовка</a:t>
            </a:r>
          </a:p>
        </p:txBody>
      </p:sp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2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7" r="18089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2324100"/>
            <a:ext cx="9363075" cy="32385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06587" y="4083410"/>
            <a:ext cx="973705" cy="8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324100"/>
            <a:ext cx="8523288" cy="1503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419163"/>
            <a:ext cx="8523287" cy="8894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 подзаголовка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8" y="1271798"/>
            <a:ext cx="1779820" cy="414129"/>
          </a:xfrm>
          <a:prstGeom prst="rect">
            <a:avLst/>
          </a:prstGeom>
        </p:spPr>
      </p:pic>
      <p:sp>
        <p:nvSpPr>
          <p:cNvPr id="15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701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87" r="18089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2717800"/>
            <a:ext cx="9363075" cy="24511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717800"/>
            <a:ext cx="8523288" cy="24511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8" y="1271798"/>
            <a:ext cx="1779820" cy="414129"/>
          </a:xfrm>
          <a:prstGeom prst="rect">
            <a:avLst/>
          </a:prstGeom>
        </p:spPr>
      </p:pic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13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6"/>
          <a:stretch/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5" name="Прямоугольник 4"/>
          <p:cNvSpPr/>
          <p:nvPr userDrawn="1"/>
        </p:nvSpPr>
        <p:spPr>
          <a:xfrm>
            <a:off x="0" y="2324100"/>
            <a:ext cx="9363075" cy="32385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06587" y="4083410"/>
            <a:ext cx="973705" cy="80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324100"/>
            <a:ext cx="8523288" cy="1503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419163"/>
            <a:ext cx="8523287" cy="8894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 подзаголовка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9820" cy="414127"/>
          </a:xfrm>
          <a:prstGeom prst="rect">
            <a:avLst/>
          </a:prstGeom>
        </p:spPr>
      </p:pic>
      <p:sp>
        <p:nvSpPr>
          <p:cNvPr id="14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37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6"/>
          <a:stretch/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2717800"/>
            <a:ext cx="9363075" cy="2451100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7" y="2717800"/>
            <a:ext cx="8523288" cy="245110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9820" cy="414127"/>
          </a:xfrm>
          <a:prstGeom prst="rect">
            <a:avLst/>
          </a:prstGeom>
        </p:spPr>
      </p:pic>
      <p:sp>
        <p:nvSpPr>
          <p:cNvPr id="10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42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t="19012" r="154" b="43602"/>
          <a:stretch/>
        </p:blipFill>
        <p:spPr>
          <a:xfrm>
            <a:off x="0" y="0"/>
            <a:ext cx="12188858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0" y="-28281"/>
            <a:ext cx="12192000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625725"/>
            <a:ext cx="9144000" cy="2223347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27" name="Google Shape;357;p50"/>
          <p:cNvSpPr txBox="1"/>
          <p:nvPr userDrawn="1"/>
        </p:nvSpPr>
        <p:spPr>
          <a:xfrm>
            <a:off x="10012317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 algn="r"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cxnSp>
        <p:nvCxnSpPr>
          <p:cNvPr id="28" name="Прямая соединительная линия 27"/>
          <p:cNvCxnSpPr/>
          <p:nvPr userDrawn="1"/>
        </p:nvCxnSpPr>
        <p:spPr>
          <a:xfrm>
            <a:off x="916405" y="5595256"/>
            <a:ext cx="104173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4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386382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" b="24561"/>
          <a:stretch/>
        </p:blipFill>
        <p:spPr>
          <a:xfrm>
            <a:off x="0" y="-7620"/>
            <a:ext cx="12192000" cy="686562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C6CBBCF-0DE3-E94F-9EA5-298B0C60DA2E}"/>
              </a:ext>
            </a:extLst>
          </p:cNvPr>
          <p:cNvSpPr txBox="1">
            <a:spLocks/>
          </p:cNvSpPr>
          <p:nvPr userDrawn="1"/>
        </p:nvSpPr>
        <p:spPr>
          <a:xfrm>
            <a:off x="1053147" y="1992367"/>
            <a:ext cx="1951475" cy="1463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800"/>
              </a:spcAft>
            </a:pPr>
            <a:r>
              <a:rPr lang="ru-RU" altLang="ru-RU" sz="12000" b="1" dirty="0" smtClean="0">
                <a:ln w="28575">
                  <a:solidFill>
                    <a:srgbClr val="80BF44"/>
                  </a:solidFill>
                </a:ln>
                <a:solidFill>
                  <a:srgbClr val="00B0F0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altLang="ru-RU" sz="12000" b="1" dirty="0">
              <a:ln w="28575">
                <a:solidFill>
                  <a:srgbClr val="80BF44"/>
                </a:solidFill>
              </a:ln>
              <a:solidFill>
                <a:srgbClr val="00B0F0">
                  <a:alpha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6" cy="1325563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028884" y="2724084"/>
            <a:ext cx="7450396" cy="2122236"/>
          </a:xfrm>
        </p:spPr>
        <p:txBody>
          <a:bodyPr anchor="t">
            <a:normAutofit/>
          </a:bodyPr>
          <a:lstStyle>
            <a:lvl1pPr marL="0" indent="0">
              <a:buNone/>
              <a:defRPr sz="32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Цитата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4" y="904407"/>
            <a:ext cx="1030632" cy="24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18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" b="12186"/>
          <a:stretch/>
        </p:blipFill>
        <p:spPr>
          <a:xfrm>
            <a:off x="0" y="-7620"/>
            <a:ext cx="12191999" cy="6865620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2C6CBBCF-0DE3-E94F-9EA5-298B0C60DA2E}"/>
              </a:ext>
            </a:extLst>
          </p:cNvPr>
          <p:cNvSpPr txBox="1">
            <a:spLocks/>
          </p:cNvSpPr>
          <p:nvPr userDrawn="1"/>
        </p:nvSpPr>
        <p:spPr>
          <a:xfrm>
            <a:off x="1053147" y="1992367"/>
            <a:ext cx="1951475" cy="14634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4800"/>
              </a:spcAft>
            </a:pPr>
            <a:r>
              <a:rPr lang="ru-RU" altLang="ru-RU" sz="12000" b="1" dirty="0" smtClean="0">
                <a:ln w="28575">
                  <a:solidFill>
                    <a:srgbClr val="80BF44"/>
                  </a:solidFill>
                </a:ln>
                <a:solidFill>
                  <a:srgbClr val="00B0F0">
                    <a:alpha val="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endParaRPr lang="ru-RU" altLang="ru-RU" sz="12000" b="1" dirty="0">
              <a:ln w="28575">
                <a:solidFill>
                  <a:srgbClr val="80BF44"/>
                </a:solidFill>
              </a:ln>
              <a:solidFill>
                <a:srgbClr val="00B0F0">
                  <a:alpha val="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22298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ЦИТАТА</a:t>
            </a:r>
            <a:endParaRPr lang="ru-RU" dirty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2028884" y="2724084"/>
            <a:ext cx="7450396" cy="2122236"/>
          </a:xfrm>
        </p:spPr>
        <p:txBody>
          <a:bodyPr anchor="t">
            <a:normAutofit/>
          </a:bodyPr>
          <a:lstStyle>
            <a:lvl1pPr marL="0" indent="0">
              <a:buNone/>
              <a:defRPr sz="32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Цитата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774" y="904407"/>
            <a:ext cx="1030632" cy="24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280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/>
          <a:stretch/>
        </p:blipFill>
        <p:spPr>
          <a:xfrm>
            <a:off x="0" y="7619"/>
            <a:ext cx="12192000" cy="6850381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7619"/>
            <a:ext cx="7767942" cy="6850381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5595257"/>
            <a:ext cx="7767942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5" y="5097715"/>
            <a:ext cx="324324" cy="2333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5" y="3856945"/>
            <a:ext cx="375122" cy="2865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52" y="4485663"/>
            <a:ext cx="223888" cy="334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1303336"/>
            <a:ext cx="6928154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КОНТАКТНАЯ ИНФОРМАЦИЯ</a:t>
            </a:r>
            <a:endParaRPr lang="ru-RU" dirty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6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87" y="799199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 userDrawn="1"/>
        </p:nvSpPr>
        <p:spPr>
          <a:xfrm>
            <a:off x="965587" y="236764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2719109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839788" y="3178543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1253005" y="3810786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1253005" y="4468121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телефон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1253005" y="5024539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почта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1253005" y="6036800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err="1" smtClean="0"/>
              <a:t>соцсети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971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82" r="22706" b="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 userDrawn="1"/>
        </p:nvSpPr>
        <p:spPr>
          <a:xfrm>
            <a:off x="0" y="5595257"/>
            <a:ext cx="7767942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5" y="5097715"/>
            <a:ext cx="324324" cy="2333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35" y="3856945"/>
            <a:ext cx="375122" cy="28655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52" y="4485663"/>
            <a:ext cx="223888" cy="33478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1303336"/>
            <a:ext cx="6928154" cy="1325563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КОНТАКТНАЯ ИНФОРМАЦИЯ</a:t>
            </a:r>
            <a:endParaRPr lang="ru-RU" dirty="0"/>
          </a:p>
        </p:txBody>
      </p:sp>
      <p:sp>
        <p:nvSpPr>
          <p:cNvPr id="11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6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87" y="799199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 userDrawn="1"/>
        </p:nvSpPr>
        <p:spPr>
          <a:xfrm>
            <a:off x="965587" y="2367640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39788" y="2719109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24" name="Текст 2"/>
          <p:cNvSpPr>
            <a:spLocks noGrp="1"/>
          </p:cNvSpPr>
          <p:nvPr>
            <p:ph type="body" idx="15" hasCustomPrompt="1"/>
          </p:nvPr>
        </p:nvSpPr>
        <p:spPr>
          <a:xfrm>
            <a:off x="839788" y="3178543"/>
            <a:ext cx="6928154" cy="43557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25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1253005" y="3810786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адрес</a:t>
            </a:r>
          </a:p>
        </p:txBody>
      </p:sp>
      <p:sp>
        <p:nvSpPr>
          <p:cNvPr id="26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1253005" y="4468121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телефон</a:t>
            </a:r>
          </a:p>
        </p:txBody>
      </p:sp>
      <p:sp>
        <p:nvSpPr>
          <p:cNvPr id="27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1253005" y="5024539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почта</a:t>
            </a:r>
          </a:p>
        </p:txBody>
      </p:sp>
      <p:sp>
        <p:nvSpPr>
          <p:cNvPr id="28" name="Текст 2"/>
          <p:cNvSpPr>
            <a:spLocks noGrp="1"/>
          </p:cNvSpPr>
          <p:nvPr>
            <p:ph type="body" idx="19" hasCustomPrompt="1"/>
          </p:nvPr>
        </p:nvSpPr>
        <p:spPr>
          <a:xfrm>
            <a:off x="1253005" y="6036800"/>
            <a:ext cx="6514937" cy="379656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err="1" smtClean="0"/>
              <a:t>соцсети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18208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10484" r="15094" b="4312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-1" y="-1"/>
            <a:ext cx="12192001" cy="6829719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357;p50"/>
          <p:cNvSpPr txBox="1"/>
          <p:nvPr userDrawn="1"/>
        </p:nvSpPr>
        <p:spPr>
          <a:xfrm>
            <a:off x="10012317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 algn="r"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916405" y="5595256"/>
            <a:ext cx="10417343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5253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61" b="73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-1" y="-1"/>
            <a:ext cx="12192001" cy="6829719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88" y="1132622"/>
            <a:ext cx="1992880" cy="464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357;p50"/>
          <p:cNvSpPr txBox="1"/>
          <p:nvPr userDrawn="1"/>
        </p:nvSpPr>
        <p:spPr>
          <a:xfrm>
            <a:off x="90331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0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297853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8"/>
          <a:stretch/>
        </p:blipFill>
        <p:spPr>
          <a:xfrm>
            <a:off x="0" y="0"/>
            <a:ext cx="12192000" cy="6972300"/>
          </a:xfrm>
          <a:prstGeom prst="rect">
            <a:avLst/>
          </a:prstGeom>
        </p:spPr>
      </p:pic>
      <p:sp>
        <p:nvSpPr>
          <p:cNvPr id="14" name="Google Shape;357;p50"/>
          <p:cNvSpPr txBox="1"/>
          <p:nvPr userDrawn="1"/>
        </p:nvSpPr>
        <p:spPr>
          <a:xfrm>
            <a:off x="90331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rgbClr val="80BF44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rgbClr val="80BF44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27" name="Прямоугольник 26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6961799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6961799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0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916405" y="584464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132622"/>
            <a:ext cx="1997695" cy="464823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916405" y="5700031"/>
            <a:ext cx="104173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968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" t="33167" r="2060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7" name="Прямоугольник 26"/>
          <p:cNvSpPr/>
          <p:nvPr userDrawn="1"/>
        </p:nvSpPr>
        <p:spPr>
          <a:xfrm>
            <a:off x="0" y="0"/>
            <a:ext cx="7767942" cy="685800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Google Shape;357;p50"/>
          <p:cNvSpPr txBox="1"/>
          <p:nvPr userDrawn="1"/>
        </p:nvSpPr>
        <p:spPr>
          <a:xfrm>
            <a:off x="6302628" y="1162318"/>
            <a:ext cx="1321431" cy="405431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48355" tIns="48355" rIns="48355" bIns="48355">
            <a:spAutoFit/>
          </a:bodyPr>
          <a:lstStyle/>
          <a:p>
            <a:pPr>
              <a:defRPr sz="2600">
                <a:solidFill>
                  <a:srgbClr val="80BF44"/>
                </a:solidFill>
                <a:latin typeface="PFBeauSansPro-Bold"/>
                <a:ea typeface="PFBeauSansPro-Bold"/>
                <a:cs typeface="PFBeauSansPro-Bold"/>
                <a:sym typeface="PFBeauSansPro-Bold"/>
              </a:defRPr>
            </a:pPr>
            <a:r>
              <a:rPr lang="en-US" sz="2000" b="1" spc="423" dirty="0">
                <a:solidFill>
                  <a:schemeClr val="tx1"/>
                </a:solidFill>
                <a:latin typeface="Calibri" panose="020F0502020204030204" pitchFamily="34" charset="0"/>
                <a:ea typeface="PFBeauSansPro-Bold"/>
                <a:cs typeface="Calibri" panose="020F0502020204030204" pitchFamily="34" charset="0"/>
                <a:sym typeface="PFBeauSansPro-Bold"/>
              </a:rPr>
              <a:t>tpu.ru</a:t>
            </a:r>
            <a:endParaRPr lang="ru-RU" sz="2000" b="1" spc="423" dirty="0">
              <a:solidFill>
                <a:schemeClr val="tx1"/>
              </a:solidFill>
              <a:latin typeface="Calibri" panose="020F0502020204030204" pitchFamily="34" charset="0"/>
              <a:ea typeface="PFBeauSansPro-Bold"/>
              <a:cs typeface="Calibri" panose="020F0502020204030204" pitchFamily="34" charset="0"/>
              <a:sym typeface="PFBeauSansPro-Bold"/>
            </a:endParaRPr>
          </a:p>
        </p:txBody>
      </p:sp>
      <p:sp>
        <p:nvSpPr>
          <p:cNvPr id="28" name="Прямоугольник 27"/>
          <p:cNvSpPr/>
          <p:nvPr userDrawn="1"/>
        </p:nvSpPr>
        <p:spPr>
          <a:xfrm>
            <a:off x="7767941" y="5595257"/>
            <a:ext cx="4424058" cy="126274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0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7820051" y="5844649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ФИО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idx="17" hasCustomPrompt="1"/>
          </p:nvPr>
        </p:nvSpPr>
        <p:spPr>
          <a:xfrm>
            <a:off x="7820051" y="6216576"/>
            <a:ext cx="4371949" cy="416451"/>
          </a:xfrm>
        </p:spPr>
        <p:txBody>
          <a:bodyPr anchor="t">
            <a:normAutofit/>
          </a:bodyPr>
          <a:lstStyle>
            <a:lvl1pPr marL="0" indent="0">
              <a:buNone/>
              <a:defRPr sz="1600" b="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должность</a:t>
            </a:r>
          </a:p>
        </p:txBody>
      </p:sp>
      <p:sp>
        <p:nvSpPr>
          <p:cNvPr id="32" name="Текст 2"/>
          <p:cNvSpPr>
            <a:spLocks noGrp="1"/>
          </p:cNvSpPr>
          <p:nvPr>
            <p:ph type="body" idx="18" hasCustomPrompt="1"/>
          </p:nvPr>
        </p:nvSpPr>
        <p:spPr>
          <a:xfrm>
            <a:off x="5452398" y="5909909"/>
            <a:ext cx="2315542" cy="416451"/>
          </a:xfrm>
        </p:spPr>
        <p:txBody>
          <a:bodyPr anchor="t">
            <a:normAutofit/>
          </a:bodyPr>
          <a:lstStyle>
            <a:lvl1pPr marL="0" indent="0">
              <a:buNone/>
              <a:defRPr sz="1800" b="0" baseline="0">
                <a:solidFill>
                  <a:srgbClr val="80BF4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дата</a:t>
            </a:r>
          </a:p>
        </p:txBody>
      </p:sp>
      <p:grpSp>
        <p:nvGrpSpPr>
          <p:cNvPr id="33" name="Группа 32"/>
          <p:cNvGrpSpPr/>
          <p:nvPr userDrawn="1"/>
        </p:nvGrpSpPr>
        <p:grpSpPr>
          <a:xfrm>
            <a:off x="1006587" y="6083120"/>
            <a:ext cx="4110429" cy="70030"/>
            <a:chOff x="838200" y="6083120"/>
            <a:chExt cx="4110429" cy="70030"/>
          </a:xfrm>
          <a:solidFill>
            <a:srgbClr val="80BF44"/>
          </a:solidFill>
        </p:grpSpPr>
        <p:sp>
          <p:nvSpPr>
            <p:cNvPr id="34" name="Прямоугольник 33"/>
            <p:cNvSpPr/>
            <p:nvPr/>
          </p:nvSpPr>
          <p:spPr>
            <a:xfrm>
              <a:off x="83820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124361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рямоугольник 35"/>
            <p:cNvSpPr/>
            <p:nvPr/>
          </p:nvSpPr>
          <p:spPr>
            <a:xfrm>
              <a:off x="1649024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054436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2459848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2865260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3265822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3662363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4067775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4473187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878599" y="6083120"/>
              <a:ext cx="70030" cy="7003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5" name="Заголовок 1"/>
          <p:cNvSpPr>
            <a:spLocks noGrp="1"/>
          </p:cNvSpPr>
          <p:nvPr>
            <p:ph type="ctrTitle"/>
          </p:nvPr>
        </p:nvSpPr>
        <p:spPr>
          <a:xfrm>
            <a:off x="916405" y="1597445"/>
            <a:ext cx="9144000" cy="2251628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16405" y="4332174"/>
            <a:ext cx="9144000" cy="126308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5" name="Прямоугольник 44"/>
          <p:cNvSpPr/>
          <p:nvPr userDrawn="1"/>
        </p:nvSpPr>
        <p:spPr>
          <a:xfrm>
            <a:off x="1006587" y="4048236"/>
            <a:ext cx="973705" cy="80013"/>
          </a:xfrm>
          <a:prstGeom prst="rect">
            <a:avLst/>
          </a:prstGeom>
          <a:solidFill>
            <a:srgbClr val="80B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132622"/>
            <a:ext cx="1997695" cy="46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1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87" y="1271797"/>
            <a:ext cx="1777045" cy="414127"/>
          </a:xfrm>
          <a:prstGeom prst="rect">
            <a:avLst/>
          </a:prstGeom>
          <a:noFill/>
        </p:spPr>
      </p:pic>
      <p:sp>
        <p:nvSpPr>
          <p:cNvPr id="7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>
                <a:solidFill>
                  <a:schemeClr val="bg2">
                    <a:lumMod val="75000"/>
                  </a:schemeClr>
                </a:solidFill>
              </a:rPr>
              <a:pPr/>
              <a:t>‹#›</a:t>
            </a:fld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8201" y="1997693"/>
            <a:ext cx="4663440" cy="795672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ru-RU" dirty="0" smtClean="0"/>
              <a:t>СОДЕРЖАНИЕ</a:t>
            </a:r>
            <a:endParaRPr lang="ru-RU" dirty="0"/>
          </a:p>
        </p:txBody>
      </p:sp>
      <p:sp>
        <p:nvSpPr>
          <p:cNvPr id="8" name="Текст 2"/>
          <p:cNvSpPr>
            <a:spLocks noGrp="1"/>
          </p:cNvSpPr>
          <p:nvPr>
            <p:ph type="body" idx="16" hasCustomPrompt="1"/>
          </p:nvPr>
        </p:nvSpPr>
        <p:spPr>
          <a:xfrm>
            <a:off x="838200" y="2818433"/>
            <a:ext cx="10517188" cy="3140408"/>
          </a:xfrm>
        </p:spPr>
        <p:txBody>
          <a:bodyPr anchor="t">
            <a:normAutofit/>
          </a:bodyPr>
          <a:lstStyle>
            <a:lvl1pPr marL="457200" indent="-457200">
              <a:buSzPct val="150000"/>
              <a:buFont typeface="+mj-lt"/>
              <a:buAutoNum type="arabicPeriod"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41804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080D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30071"/>
            <a:ext cx="8961953" cy="795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2"/>
            <a:r>
              <a:rPr lang="ru-RU" dirty="0" smtClean="0"/>
              <a:t>Первый уровень</a:t>
            </a:r>
          </a:p>
          <a:p>
            <a:pPr lvl="3"/>
            <a:r>
              <a:rPr lang="ru-RU" dirty="0" smtClean="0"/>
              <a:t>Второй уровень</a:t>
            </a:r>
          </a:p>
          <a:p>
            <a:pPr lvl="4"/>
            <a:r>
              <a:rPr lang="ru-RU" dirty="0" smtClean="0"/>
              <a:t>Третий уровень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rightnessContrast brigh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724" y="909229"/>
            <a:ext cx="1018505" cy="237355"/>
          </a:xfrm>
          <a:prstGeom prst="rect">
            <a:avLst/>
          </a:prstGeom>
          <a:noFill/>
        </p:spPr>
      </p:pic>
      <p:sp>
        <p:nvSpPr>
          <p:cNvPr id="9" name="Номер слайда 5"/>
          <p:cNvSpPr txBox="1">
            <a:spLocks/>
          </p:cNvSpPr>
          <p:nvPr userDrawn="1"/>
        </p:nvSpPr>
        <p:spPr>
          <a:xfrm>
            <a:off x="11353800" y="845343"/>
            <a:ext cx="419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37D816-FFEF-4397-B1BC-F39C14AB3BC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201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2" r:id="rId4"/>
    <p:sldLayoutId id="2147483663" r:id="rId5"/>
    <p:sldLayoutId id="2147483664" r:id="rId6"/>
    <p:sldLayoutId id="2147483694" r:id="rId7"/>
    <p:sldLayoutId id="2147483695" r:id="rId8"/>
    <p:sldLayoutId id="2147483679" r:id="rId9"/>
    <p:sldLayoutId id="2147483680" r:id="rId10"/>
    <p:sldLayoutId id="2147483681" r:id="rId11"/>
    <p:sldLayoutId id="2147483682" r:id="rId12"/>
    <p:sldLayoutId id="2147483650" r:id="rId13"/>
    <p:sldLayoutId id="2147483691" r:id="rId14"/>
    <p:sldLayoutId id="2147483692" r:id="rId15"/>
    <p:sldLayoutId id="2147483652" r:id="rId16"/>
    <p:sldLayoutId id="2147483653" r:id="rId17"/>
    <p:sldLayoutId id="2147483656" r:id="rId18"/>
    <p:sldLayoutId id="2147483696" r:id="rId19"/>
    <p:sldLayoutId id="2147483674" r:id="rId20"/>
    <p:sldLayoutId id="2147483665" r:id="rId21"/>
    <p:sldLayoutId id="2147483666" r:id="rId22"/>
    <p:sldLayoutId id="2147483688" r:id="rId23"/>
    <p:sldLayoutId id="2147483689" r:id="rId24"/>
    <p:sldLayoutId id="2147483690" r:id="rId25"/>
    <p:sldLayoutId id="2147483675" r:id="rId26"/>
    <p:sldLayoutId id="2147483676" r:id="rId27"/>
    <p:sldLayoutId id="2147483677" r:id="rId28"/>
    <p:sldLayoutId id="2147483657" r:id="rId29"/>
    <p:sldLayoutId id="2147483684" r:id="rId30"/>
    <p:sldLayoutId id="2147483685" r:id="rId31"/>
    <p:sldLayoutId id="2147483686" r:id="rId32"/>
    <p:sldLayoutId id="2147483687" r:id="rId33"/>
    <p:sldLayoutId id="2147483667" r:id="rId34"/>
    <p:sldLayoutId id="2147483670" r:id="rId35"/>
    <p:sldLayoutId id="2147483668" r:id="rId36"/>
    <p:sldLayoutId id="2147483671" r:id="rId37"/>
    <p:sldLayoutId id="2147483669" r:id="rId38"/>
    <p:sldLayoutId id="2147483672" r:id="rId39"/>
    <p:sldLayoutId id="2147483673" r:id="rId40"/>
    <p:sldLayoutId id="2147483683" r:id="rId41"/>
    <p:sldLayoutId id="2147483678" r:id="rId42"/>
    <p:sldLayoutId id="2147483693" r:id="rId43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360363" indent="-360363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360363" indent="-360363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360363" indent="-360363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2.wdp"/><Relationship Id="rId7" Type="http://schemas.microsoft.com/office/2007/relationships/hdphoto" Target="../media/hdphoto8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microsoft.com/office/2007/relationships/hdphoto" Target="../media/hdphoto9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5" Type="http://schemas.openxmlformats.org/officeDocument/2006/relationships/image" Target="../media/image37.png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34.png"/><Relationship Id="rId1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92037" y="1708029"/>
            <a:ext cx="10127411" cy="2252217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4000" dirty="0" smtClean="0"/>
              <a:t>Геологическое </a:t>
            </a:r>
            <a:r>
              <a:rPr lang="ru-RU" sz="4000" dirty="0"/>
              <a:t>образование в </a:t>
            </a:r>
            <a:r>
              <a:rPr lang="ru-RU" sz="4000" dirty="0" smtClean="0"/>
              <a:t>Сибири:</a:t>
            </a:r>
            <a:br>
              <a:rPr lang="ru-RU" sz="4000" dirty="0" smtClean="0"/>
            </a:br>
            <a:r>
              <a:rPr lang="ru-RU" sz="4000" dirty="0" smtClean="0"/>
              <a:t>120 </a:t>
            </a:r>
            <a:r>
              <a:rPr lang="ru-RU" sz="4000" dirty="0"/>
              <a:t>лет геологическому образованию в ТПУ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и </a:t>
            </a:r>
            <a:r>
              <a:rPr lang="ru-RU" sz="4000" dirty="0"/>
              <a:t>65 лет со дня выпуска первых геологов-</a:t>
            </a:r>
            <a:r>
              <a:rPr lang="ru-RU" sz="4000" dirty="0" err="1"/>
              <a:t>уранщиков</a:t>
            </a:r>
            <a:endParaRPr lang="ru-RU" sz="4000" dirty="0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992037" y="4332173"/>
            <a:ext cx="10127412" cy="1024830"/>
          </a:xfr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000" b="1" dirty="0"/>
              <a:t>VI Международная конференция «Радиоактивность и радиоактивные элементы в среде обитания человека</a:t>
            </a:r>
            <a:r>
              <a:rPr lang="ru-RU" sz="2000" b="1" dirty="0" smtClean="0"/>
              <a:t>», </a:t>
            </a:r>
            <a:r>
              <a:rPr lang="ru-RU" sz="2000" b="1" dirty="0"/>
              <a:t>посвященная памяти доктора геолого-минералогических наук, профессора Л.П. </a:t>
            </a:r>
            <a:r>
              <a:rPr lang="ru-RU" sz="2000" b="1" dirty="0" err="1"/>
              <a:t>Рихванова</a:t>
            </a:r>
            <a:endParaRPr lang="ru-RU" sz="2000" b="1" dirty="0"/>
          </a:p>
        </p:txBody>
      </p:sp>
      <p:sp>
        <p:nvSpPr>
          <p:cNvPr id="12" name="Текст 11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ru-RU" dirty="0"/>
              <a:t>Научно-техническая библиотека ТПУ</a:t>
            </a:r>
          </a:p>
          <a:p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pPr lvl="0">
              <a:spcBef>
                <a:spcPts val="0"/>
              </a:spcBef>
              <a:buClr>
                <a:schemeClr val="lt1"/>
              </a:buClr>
              <a:buSzPts val="1600"/>
            </a:pPr>
            <a:r>
              <a:rPr lang="ru-RU" dirty="0"/>
              <a:t>Отдел редких книг и книжных памятников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idx="18"/>
          </p:nvPr>
        </p:nvSpPr>
        <p:spPr>
          <a:xfrm>
            <a:off x="916405" y="5844649"/>
            <a:ext cx="2922350" cy="416451"/>
          </a:xfrm>
        </p:spPr>
        <p:txBody>
          <a:bodyPr>
            <a:normAutofit/>
          </a:bodyPr>
          <a:lstStyle/>
          <a:p>
            <a:r>
              <a:rPr lang="ru-RU" dirty="0" smtClean="0"/>
              <a:t>Томск, 20-24 сентября 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3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868" y="500675"/>
            <a:ext cx="8961953" cy="795672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1981-н.в.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72375" y="1296348"/>
            <a:ext cx="6856562" cy="5018188"/>
          </a:xfrm>
        </p:spPr>
        <p:txBody>
          <a:bodyPr anchor="ctr"/>
          <a:lstStyle/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/>
              <a:t>В 1981 </a:t>
            </a:r>
            <a:r>
              <a:rPr lang="ru-RU" dirty="0" smtClean="0"/>
              <a:t>г. </a:t>
            </a:r>
            <a:r>
              <a:rPr lang="ru-RU" dirty="0"/>
              <a:t>кафедру МПИ и разведки руд редких и радиоактивных элементов возглавил доцент </a:t>
            </a:r>
            <a:r>
              <a:rPr lang="ru-RU" b="1" dirty="0" smtClean="0"/>
              <a:t>Леонид Петрович </a:t>
            </a:r>
            <a:r>
              <a:rPr lang="ru-RU" b="1" dirty="0" err="1"/>
              <a:t>Рихванов</a:t>
            </a:r>
            <a:r>
              <a:rPr lang="ru-RU" dirty="0" smtClean="0"/>
              <a:t>.</a:t>
            </a:r>
            <a:endParaRPr lang="ru-RU" dirty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/>
              <a:t>В 1990 </a:t>
            </a:r>
            <a:r>
              <a:rPr lang="ru-RU" dirty="0" smtClean="0"/>
              <a:t>г. </a:t>
            </a:r>
            <a:r>
              <a:rPr lang="ru-RU" dirty="0"/>
              <a:t>кафедра получила новое название: кафедра Полезных ископаемых и геохимии редких элементов (ПИГРЭ), а в 2002 </a:t>
            </a:r>
            <a:r>
              <a:rPr lang="ru-RU" dirty="0" smtClean="0"/>
              <a:t>г. </a:t>
            </a:r>
            <a:r>
              <a:rPr lang="ru-RU" dirty="0"/>
              <a:t>переименована в кафедру Геоэкологии и Геохимии (ГЭГХ) (Приказ № 152 от 26.10.2002</a:t>
            </a:r>
            <a:r>
              <a:rPr lang="ru-RU" dirty="0" smtClean="0"/>
              <a:t>).</a:t>
            </a:r>
            <a:endParaRPr lang="ru-RU" dirty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/>
              <a:t>С 2012 </a:t>
            </a:r>
            <a:r>
              <a:rPr lang="ru-RU" dirty="0" smtClean="0"/>
              <a:t>г. </a:t>
            </a:r>
            <a:r>
              <a:rPr lang="ru-RU" dirty="0"/>
              <a:t>кафедру возглавляет профессор, доктор геолого-минералогических наук </a:t>
            </a:r>
            <a:r>
              <a:rPr lang="ru-RU" b="1" dirty="0"/>
              <a:t>Егор </a:t>
            </a:r>
            <a:r>
              <a:rPr lang="ru-RU" b="1" dirty="0" smtClean="0"/>
              <a:t>Григорьевич Язиков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219" y="1296347"/>
            <a:ext cx="2133600" cy="29870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1" t="13136" r="39000" b="-328"/>
          <a:stretch/>
        </p:blipFill>
        <p:spPr>
          <a:xfrm>
            <a:off x="9480430" y="2527540"/>
            <a:ext cx="2338205" cy="37869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295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804" y="526554"/>
            <a:ext cx="8946138" cy="795672"/>
          </a:xfrm>
        </p:spPr>
        <p:txBody>
          <a:bodyPr/>
          <a:lstStyle/>
          <a:p>
            <a:r>
              <a:rPr lang="ru-RU" dirty="0" smtClean="0">
                <a:solidFill>
                  <a:srgbClr val="80BF44"/>
                </a:solidFill>
              </a:rPr>
              <a:t>Что в НТБ?</a:t>
            </a:r>
            <a:endParaRPr lang="ru-RU" dirty="0">
              <a:solidFill>
                <a:srgbClr val="80BF44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27804" y="1322226"/>
            <a:ext cx="11524890" cy="1409648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Чтобы познакомиться подробнее с историей геологического образования в Сибири и историей кафедры </a:t>
            </a:r>
            <a:r>
              <a:rPr lang="ru-RU" dirty="0"/>
              <a:t>Рудных </a:t>
            </a:r>
            <a:r>
              <a:rPr lang="ru-RU" dirty="0" smtClean="0"/>
              <a:t>месторождений, необходимо в поисковой строке электронного каталога набрать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b="1" dirty="0" smtClean="0"/>
              <a:t>«геология», «Сибирь», «геологическое образование» </a:t>
            </a:r>
            <a:r>
              <a:rPr lang="ru-RU" dirty="0" smtClean="0"/>
              <a:t>и т.д.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dirty="0" smtClean="0"/>
              <a:t>Каталог сам найдет необходимые материалы, часть из которых доступна в электронном виде.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267766" y="2798548"/>
            <a:ext cx="9656468" cy="3718004"/>
            <a:chOff x="1114077" y="2731873"/>
            <a:chExt cx="9656468" cy="371800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/>
            <a:srcRect l="19130" t="14942" r="19453" b="26504"/>
            <a:stretch/>
          </p:blipFill>
          <p:spPr>
            <a:xfrm>
              <a:off x="1114077" y="2731873"/>
              <a:ext cx="6933062" cy="37180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3"/>
            <a:srcRect l="19354" t="19055" r="64676" b="34113"/>
            <a:stretch/>
          </p:blipFill>
          <p:spPr>
            <a:xfrm>
              <a:off x="8516570" y="2731873"/>
              <a:ext cx="2253975" cy="371800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6" name="Скругленный прямоугольник 5"/>
            <p:cNvSpPr/>
            <p:nvPr/>
          </p:nvSpPr>
          <p:spPr>
            <a:xfrm>
              <a:off x="1333500" y="3204988"/>
              <a:ext cx="1276350" cy="180975"/>
            </a:xfrm>
            <a:prstGeom prst="roundRect">
              <a:avLst/>
            </a:prstGeom>
            <a:noFill/>
            <a:ln w="28575">
              <a:solidFill>
                <a:srgbClr val="80BF4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8631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5164458" y="1219200"/>
            <a:ext cx="5208270" cy="5638800"/>
            <a:chOff x="5164458" y="1219200"/>
            <a:chExt cx="5208270" cy="5638800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62" t="4486" r="17829" b="6823"/>
            <a:stretch/>
          </p:blipFill>
          <p:spPr>
            <a:xfrm>
              <a:off x="7299631" y="1860803"/>
              <a:ext cx="2316462" cy="3581888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4458" y="1219200"/>
              <a:ext cx="5208270" cy="56388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93" b="19091"/>
            <a:stretch/>
          </p:blipFill>
          <p:spPr>
            <a:xfrm>
              <a:off x="7396222" y="2205886"/>
              <a:ext cx="2096305" cy="2307365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4624" b="27996" l="29107" r="36689"/>
                      </a14:imgEffect>
                    </a14:imgLayer>
                  </a14:imgProps>
                </a:ext>
              </a:extLst>
            </a:blip>
            <a:srcRect l="28159" t="12952" r="62363" b="70332"/>
            <a:stretch/>
          </p:blipFill>
          <p:spPr>
            <a:xfrm>
              <a:off x="7350719" y="1860804"/>
              <a:ext cx="368775" cy="36587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8"/>
            <a:srcRect l="41656" t="13919" r="45806" b="82390"/>
            <a:stretch/>
          </p:blipFill>
          <p:spPr>
            <a:xfrm>
              <a:off x="7719494" y="1930529"/>
              <a:ext cx="1367247" cy="226422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7723360" y="4850548"/>
              <a:ext cx="1454332" cy="165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728204" y="4841960"/>
              <a:ext cx="171104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Нам нужно больше урана!</a:t>
              </a:r>
              <a:endParaRPr lang="ru-RU" sz="7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8"/>
            <a:srcRect l="41656" t="13919" r="52067" b="82128"/>
            <a:stretch/>
          </p:blipFill>
          <p:spPr>
            <a:xfrm>
              <a:off x="7416131" y="4862320"/>
              <a:ext cx="397694" cy="153691"/>
            </a:xfrm>
            <a:prstGeom prst="rect">
              <a:avLst/>
            </a:prstGeom>
          </p:spPr>
        </p:pic>
      </p:grp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2499704" y="2661828"/>
            <a:ext cx="2063670" cy="1325563"/>
          </a:xfrm>
        </p:spPr>
        <p:txBody>
          <a:bodyPr/>
          <a:lstStyle/>
          <a:p>
            <a:r>
              <a:rPr lang="ru-RU" sz="3200" dirty="0"/>
              <a:t>Вопросы?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73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Научно-техническая библиотека ТПУ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ru-RU" dirty="0"/>
              <a:t>Отдел редких книг и книжных памятников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ru-RU" dirty="0"/>
              <a:t>ул. Белинского 53а, к. </a:t>
            </a:r>
            <a:r>
              <a:rPr lang="ru-RU" dirty="0" smtClean="0"/>
              <a:t>315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7"/>
          </p:nvPr>
        </p:nvSpPr>
        <p:spPr/>
        <p:txBody>
          <a:bodyPr/>
          <a:lstStyle/>
          <a:p>
            <a:r>
              <a:rPr lang="ru-RU" dirty="0"/>
              <a:t>(8-3822) 60-63-56, доп. 1273</a:t>
            </a:r>
          </a:p>
          <a:p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 dirty="0"/>
              <a:t>kalinayp@tpu.ru</a:t>
            </a: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9"/>
          </p:nvPr>
        </p:nvSpPr>
        <p:spPr/>
        <p:txBody>
          <a:bodyPr/>
          <a:lstStyle/>
          <a:p>
            <a:r>
              <a:rPr lang="ru-RU" dirty="0"/>
              <a:t>Томск, 20-24 сентября </a:t>
            </a:r>
            <a:r>
              <a:rPr lang="ru-RU" dirty="0" smtClean="0"/>
              <a:t>2021</a:t>
            </a:r>
            <a:endParaRPr lang="ru-RU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78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6"/>
          </p:nvPr>
        </p:nvSpPr>
        <p:spPr>
          <a:xfrm>
            <a:off x="5032597" y="2468923"/>
            <a:ext cx="6595811" cy="410305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Становление горно-геологического образования в </a:t>
            </a:r>
            <a:r>
              <a:rPr lang="ru-RU" sz="3200" dirty="0" smtClean="0"/>
              <a:t>ТПУ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/>
              <a:t>Эволюция горного </a:t>
            </a:r>
            <a:r>
              <a:rPr lang="ru-RU" sz="3200" dirty="0" smtClean="0"/>
              <a:t>отделения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 smtClean="0"/>
              <a:t>От </a:t>
            </a:r>
            <a:r>
              <a:rPr lang="ru-RU" sz="3200" dirty="0"/>
              <a:t>кафедры «Рудных месторождений» (1931) </a:t>
            </a:r>
            <a:r>
              <a:rPr lang="ru-RU" sz="3200" dirty="0" smtClean="0"/>
              <a:t>до </a:t>
            </a:r>
            <a:r>
              <a:rPr lang="ru-RU" sz="3200" dirty="0"/>
              <a:t>направлений «Геоэкология» </a:t>
            </a:r>
            <a:r>
              <a:rPr lang="ru-RU" sz="3200" dirty="0" smtClean="0"/>
              <a:t>и </a:t>
            </a:r>
            <a:r>
              <a:rPr lang="ru-RU" sz="3200" dirty="0"/>
              <a:t>«Геология месторождений стратегических металлов» (2021</a:t>
            </a:r>
            <a:r>
              <a:rPr lang="ru-RU" sz="3200" dirty="0" smtClean="0"/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 smtClean="0"/>
              <a:t>Что в НТБ?</a:t>
            </a:r>
            <a:endParaRPr lang="ru-RU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32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 smtClean="0"/>
          </a:p>
        </p:txBody>
      </p:sp>
      <p:grpSp>
        <p:nvGrpSpPr>
          <p:cNvPr id="7" name="Группа 6"/>
          <p:cNvGrpSpPr/>
          <p:nvPr/>
        </p:nvGrpSpPr>
        <p:grpSpPr>
          <a:xfrm>
            <a:off x="134311" y="2829075"/>
            <a:ext cx="4867257" cy="4028925"/>
            <a:chOff x="134311" y="2829075"/>
            <a:chExt cx="4867257" cy="4028925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134311" y="2829075"/>
              <a:ext cx="4867257" cy="4028925"/>
              <a:chOff x="210511" y="2829075"/>
              <a:chExt cx="4867257" cy="4028925"/>
            </a:xfrm>
          </p:grpSpPr>
          <p:grpSp>
            <p:nvGrpSpPr>
              <p:cNvPr id="17" name="Группа 16"/>
              <p:cNvGrpSpPr/>
              <p:nvPr/>
            </p:nvGrpSpPr>
            <p:grpSpPr>
              <a:xfrm>
                <a:off x="210511" y="2829075"/>
                <a:ext cx="4867257" cy="4028925"/>
                <a:chOff x="390543" y="4118343"/>
                <a:chExt cx="3310812" cy="2740561"/>
              </a:xfrm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p:grpSpPr>
            <p:grpSp>
              <p:nvGrpSpPr>
                <p:cNvPr id="8" name="Группа 7"/>
                <p:cNvGrpSpPr/>
                <p:nvPr/>
              </p:nvGrpSpPr>
              <p:grpSpPr>
                <a:xfrm flipH="1">
                  <a:off x="390543" y="4118343"/>
                  <a:ext cx="3111782" cy="2546002"/>
                  <a:chOff x="1424198" y="4086822"/>
                  <a:chExt cx="3049605" cy="2495132"/>
                </a:xfrm>
                <a:effectLst/>
              </p:grpSpPr>
              <p:pic>
                <p:nvPicPr>
                  <p:cNvPr id="4" name="Рисунок 3"/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colorTemperature colorTemp="7200"/>
                            </a14:imgEffect>
                            <a14:imgEffect>
                              <a14:brightnessContrast contrast="2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29337" b="24223"/>
                  <a:stretch/>
                </p:blipFill>
                <p:spPr>
                  <a:xfrm>
                    <a:off x="1442982" y="4214414"/>
                    <a:ext cx="2951666" cy="1829866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190500" algn="tl" rotWithShape="0">
                      <a:srgbClr val="000000">
                        <a:alpha val="70000"/>
                      </a:srgbClr>
                    </a:outerShdw>
                  </a:effectLst>
                </p:spPr>
              </p:pic>
              <p:pic>
                <p:nvPicPr>
                  <p:cNvPr id="6" name="Рисунок 5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424198" y="4086822"/>
                    <a:ext cx="3049605" cy="2495132"/>
                  </a:xfrm>
                  <a:prstGeom prst="rect">
                    <a:avLst/>
                  </a:prstGeom>
                  <a:ln>
                    <a:noFill/>
                  </a:ln>
                  <a:effectLst>
                    <a:outerShdw blurRad="190500" algn="tl" rotWithShape="0">
                      <a:srgbClr val="000000">
                        <a:alpha val="70000"/>
                      </a:srgbClr>
                    </a:outerShdw>
                  </a:effectLst>
                </p:spPr>
              </p:pic>
            </p:grpSp>
            <p:pic>
              <p:nvPicPr>
                <p:cNvPr id="12" name="Рисунок 11"/>
                <p:cNvPicPr>
                  <a:picLocks noChangeAspect="1"/>
                </p:cNvPicPr>
                <p:nvPr/>
              </p:nvPicPr>
              <p:blipFill rotWithShape="1">
                <a:blip r:embed="rId6"/>
                <a:srcRect b="38659"/>
                <a:stretch/>
              </p:blipFill>
              <p:spPr>
                <a:xfrm>
                  <a:off x="1244454" y="4315944"/>
                  <a:ext cx="2456901" cy="2542960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4" name="Рисунок 13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9809" b="89918" l="10000" r="92941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427" t="10769" r="7786" b="13272"/>
                <a:stretch/>
              </p:blipFill>
              <p:spPr>
                <a:xfrm>
                  <a:off x="3111114" y="4649528"/>
                  <a:ext cx="75730" cy="58047"/>
                </a:xfrm>
                <a:prstGeom prst="rect">
                  <a:avLst/>
                </a:prstGeom>
                <a:effectLst/>
              </p:spPr>
            </p:pic>
            <p:pic>
              <p:nvPicPr>
                <p:cNvPr id="16" name="Рисунок 15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9901" b="89901" l="3412" r="97176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3508" y="4633712"/>
                  <a:ext cx="135229" cy="80342"/>
                </a:xfrm>
                <a:prstGeom prst="rect">
                  <a:avLst/>
                </a:prstGeom>
                <a:effectLst/>
              </p:spPr>
            </p:pic>
          </p:grpSp>
          <p:pic>
            <p:nvPicPr>
              <p:cNvPr id="18" name="Рисунок 1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2790" b="89844" l="4000" r="96889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103193" y="5459991"/>
                <a:ext cx="247131" cy="246033"/>
              </a:xfrm>
              <a:prstGeom prst="rect">
                <a:avLst/>
              </a:prstGeom>
            </p:spPr>
          </p:pic>
          <p:sp>
            <p:nvSpPr>
              <p:cNvPr id="22" name="Сердце 21"/>
              <p:cNvSpPr/>
              <p:nvPr/>
            </p:nvSpPr>
            <p:spPr>
              <a:xfrm>
                <a:off x="4194225" y="5715293"/>
                <a:ext cx="123350" cy="110602"/>
              </a:xfrm>
              <a:prstGeom prst="heart">
                <a:avLst/>
              </a:prstGeom>
              <a:solidFill>
                <a:srgbClr val="C0BBB5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6" name="Группа 25"/>
              <p:cNvGrpSpPr/>
              <p:nvPr/>
            </p:nvGrpSpPr>
            <p:grpSpPr>
              <a:xfrm rot="2678453">
                <a:off x="4069564" y="5713949"/>
                <a:ext cx="124501" cy="86532"/>
                <a:chOff x="3002236" y="6072606"/>
                <a:chExt cx="95419" cy="72091"/>
              </a:xfrm>
            </p:grpSpPr>
            <p:sp>
              <p:nvSpPr>
                <p:cNvPr id="23" name="Прямоугольный треугольник 22"/>
                <p:cNvSpPr/>
                <p:nvPr/>
              </p:nvSpPr>
              <p:spPr>
                <a:xfrm>
                  <a:off x="3051936" y="6072606"/>
                  <a:ext cx="45719" cy="72091"/>
                </a:xfrm>
                <a:prstGeom prst="rtTriangle">
                  <a:avLst/>
                </a:prstGeom>
                <a:solidFill>
                  <a:srgbClr val="C0BBB5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5" name="Прямоугольный треугольник 24"/>
                <p:cNvSpPr/>
                <p:nvPr/>
              </p:nvSpPr>
              <p:spPr>
                <a:xfrm flipH="1">
                  <a:off x="3002236" y="6072607"/>
                  <a:ext cx="45719" cy="72090"/>
                </a:xfrm>
                <a:prstGeom prst="rtTriangle">
                  <a:avLst/>
                </a:prstGeom>
                <a:solidFill>
                  <a:srgbClr val="C0BBB5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8" name="Улыбающееся лицо 27"/>
              <p:cNvSpPr/>
              <p:nvPr/>
            </p:nvSpPr>
            <p:spPr>
              <a:xfrm>
                <a:off x="3928489" y="5717197"/>
                <a:ext cx="104379" cy="104379"/>
              </a:xfrm>
              <a:prstGeom prst="smileyFace">
                <a:avLst/>
              </a:prstGeom>
              <a:solidFill>
                <a:srgbClr val="C0BBB5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>
                <a:off x="3028434" y="5715293"/>
                <a:ext cx="867328" cy="116447"/>
              </a:xfrm>
              <a:prstGeom prst="roundRect">
                <a:avLst/>
              </a:prstGeom>
              <a:solidFill>
                <a:srgbClr val="C0BBB5"/>
              </a:solidFill>
              <a:ln w="31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600" dirty="0" smtClean="0"/>
                  <a:t>Comment              </a:t>
                </a:r>
                <a:r>
                  <a:rPr lang="ru-RU" sz="600" dirty="0" smtClean="0"/>
                  <a:t>…</a:t>
                </a:r>
                <a:endParaRPr lang="ru-RU" sz="600" dirty="0"/>
              </a:p>
            </p:txBody>
          </p:sp>
          <p:pic>
            <p:nvPicPr>
              <p:cNvPr id="31" name="Рисунок 30"/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4624" b="27996" l="29107" r="36689"/>
                        </a14:imgEffect>
                      </a14:imgLayer>
                    </a14:imgProps>
                  </a:ext>
                </a:extLst>
              </a:blip>
              <a:srcRect l="28159" t="12952" r="62363" b="70332"/>
              <a:stretch/>
            </p:blipFill>
            <p:spPr>
              <a:xfrm>
                <a:off x="2987197" y="3595977"/>
                <a:ext cx="181351" cy="179924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3085183" y="3595977"/>
                <a:ext cx="570767" cy="2262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" b="1" dirty="0" err="1" smtClean="0">
                    <a:solidFill>
                      <a:schemeClr val="bg1"/>
                    </a:solidFill>
                  </a:rPr>
                  <a:t>Ishpr_tpu</a:t>
                </a:r>
                <a:endParaRPr lang="ru-RU" sz="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4" y="3016972"/>
              <a:ext cx="867278" cy="978785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1">
                  <a:satMod val="175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514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544346"/>
            <a:ext cx="9674165" cy="8703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dirty="0" smtClean="0">
                <a:solidFill>
                  <a:schemeClr val="accent1"/>
                </a:solidFill>
              </a:rPr>
              <a:t>Становление </a:t>
            </a:r>
            <a:r>
              <a:rPr lang="ru-RU" sz="3600" dirty="0">
                <a:solidFill>
                  <a:schemeClr val="accent1"/>
                </a:solidFill>
              </a:rPr>
              <a:t>горно-геологического образования </a:t>
            </a:r>
            <a:r>
              <a:rPr lang="ru-RU" sz="3600" dirty="0" smtClean="0">
                <a:solidFill>
                  <a:schemeClr val="accent1"/>
                </a:solidFill>
              </a:rPr>
              <a:t>в ТПУ</a:t>
            </a:r>
            <a:endParaRPr lang="ru-RU" sz="3600" dirty="0">
              <a:solidFill>
                <a:schemeClr val="accent1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692326684"/>
              </p:ext>
            </p:extLst>
          </p:nvPr>
        </p:nvGraphicFramePr>
        <p:xfrm>
          <a:off x="323850" y="1590675"/>
          <a:ext cx="11525250" cy="4991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448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36" y="3081436"/>
            <a:ext cx="2595563" cy="16162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35" y="4822193"/>
            <a:ext cx="2595564" cy="1727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337" y="1381215"/>
            <a:ext cx="2595563" cy="1593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45057" y="1038225"/>
            <a:ext cx="7855968" cy="5372099"/>
          </a:xfrm>
          <a:prstGeom prst="rect">
            <a:avLst/>
          </a:prstGeom>
        </p:spPr>
        <p:txBody>
          <a:bodyPr anchor="ctr"/>
          <a:lstStyle/>
          <a:p>
            <a:pPr marL="180975" lvl="0" indent="-180975" rtl="0">
              <a:buFont typeface="Wingdings" panose="05000000000000000000" pitchFamily="2" charset="2"/>
              <a:buChar char="§"/>
            </a:pPr>
            <a:r>
              <a:rPr lang="ru-RU" sz="2000" dirty="0" smtClean="0"/>
              <a:t>Владимиром Афанасьевичем Обручевым и Михаилом Антоновичем Усовым были заложены традиции, которые и сегодня позволяют геологическому образованию ТПУ активно развиваться. За годы существования подготовлено около 15 тыс. инженеров, более 50 стали лауреатами Ленинской и Государственной премий СССР и более 150 стали первооткрывателями месторождений. </a:t>
            </a:r>
            <a:endParaRPr lang="ru-RU" sz="2000" dirty="0"/>
          </a:p>
          <a:p>
            <a:pPr marL="180975" lvl="0" indent="-180975" rtl="0">
              <a:buFont typeface="Wingdings" panose="05000000000000000000" pitchFamily="2" charset="2"/>
              <a:buChar char="§"/>
            </a:pPr>
            <a:r>
              <a:rPr lang="ru-RU" sz="2000" dirty="0" smtClean="0"/>
              <a:t>История Горного отделения насчитывает 120 лет. За это время менялось название и структура отделения, появлялись и исчезали кафедры и специальности, но основы, заложенные в первые годы XX в., традиции и опыт подготовки горных инженеров, высококвалифицированный профессорско-преподавательский состав, крупные научные школы, тесная связь с производством и выпускниками, а также студенты, стремящиеся овладеть избранной профессией позволяют ТПУ оставаться флагманом горно-геологического образования России.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6109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242" y="492049"/>
            <a:ext cx="9496245" cy="795672"/>
          </a:xfrm>
          <a:ln w="38100">
            <a:noFill/>
          </a:ln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Эволюция горного отделения</a:t>
            </a:r>
            <a:endParaRPr lang="ru-RU" dirty="0">
              <a:solidFill>
                <a:schemeClr val="accent1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52252"/>
              </p:ext>
            </p:extLst>
          </p:nvPr>
        </p:nvGraphicFramePr>
        <p:xfrm>
          <a:off x="1084053" y="1114986"/>
          <a:ext cx="10023894" cy="571502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341298">
                  <a:extLst>
                    <a:ext uri="{9D8B030D-6E8A-4147-A177-3AD203B41FA5}">
                      <a16:colId xmlns:a16="http://schemas.microsoft.com/office/drawing/2014/main" val="2935278659"/>
                    </a:ext>
                  </a:extLst>
                </a:gridCol>
                <a:gridCol w="3341298">
                  <a:extLst>
                    <a:ext uri="{9D8B030D-6E8A-4147-A177-3AD203B41FA5}">
                      <a16:colId xmlns:a16="http://schemas.microsoft.com/office/drawing/2014/main" val="838008470"/>
                    </a:ext>
                  </a:extLst>
                </a:gridCol>
                <a:gridCol w="3341298">
                  <a:extLst>
                    <a:ext uri="{9D8B030D-6E8A-4147-A177-3AD203B41FA5}">
                      <a16:colId xmlns:a16="http://schemas.microsoft.com/office/drawing/2014/main" val="614074496"/>
                    </a:ext>
                  </a:extLst>
                </a:gridCol>
              </a:tblGrid>
              <a:tr h="5021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Горное отделение </a:t>
                      </a:r>
                      <a:endParaRPr lang="en-US" sz="12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1901-1925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11252"/>
                  </a:ext>
                </a:extLst>
              </a:tr>
              <a:tr h="5021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Горный факультет </a:t>
                      </a:r>
                      <a:endParaRPr lang="en-US" sz="12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1925-1930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002123"/>
                  </a:ext>
                </a:extLst>
              </a:tr>
              <a:tr h="5021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Геологоразведочный факультет </a:t>
                      </a:r>
                      <a:endParaRPr lang="en-US" sz="12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1930-1987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323467"/>
                  </a:ext>
                </a:extLst>
              </a:tr>
              <a:tr h="502194">
                <a:tc>
                  <a:txBody>
                    <a:bodyPr/>
                    <a:lstStyle/>
                    <a:p>
                      <a:pPr lvl="0" algn="ctr" rtl="0"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Горный факультет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Нефтегазопромысловый факультет </a:t>
                      </a:r>
                      <a:endParaRPr lang="en-US" sz="12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1987-1993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Геологоразведочный факультет </a:t>
                      </a:r>
                      <a:endParaRPr lang="en-US" sz="12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1987-1993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3679502"/>
                  </a:ext>
                </a:extLst>
              </a:tr>
              <a:tr h="5021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Нефтегазовый факультет </a:t>
                      </a:r>
                      <a:endParaRPr lang="en-US" sz="12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1993-2001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073423"/>
                  </a:ext>
                </a:extLst>
              </a:tr>
              <a:tr h="5021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Институт геологии нефтегазового дела </a:t>
                      </a:r>
                      <a:endParaRPr lang="en-US" sz="12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с 2001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1596026"/>
                  </a:ext>
                </a:extLst>
              </a:tr>
              <a:tr h="708980">
                <a:tc>
                  <a:txBody>
                    <a:bodyPr/>
                    <a:lstStyle/>
                    <a:p>
                      <a:pPr lvl="0" algn="ctr" rtl="0"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Геологоразведочный факультет </a:t>
                      </a:r>
                      <a:endParaRPr lang="en-US" sz="1200" b="1" dirty="0" smtClean="0"/>
                    </a:p>
                    <a:p>
                      <a:pPr lvl="0" algn="ctr" rtl="0"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2001-2003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Факультет геологической </a:t>
                      </a:r>
                      <a:endParaRPr lang="en-US" sz="12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и общегеологической подготовки </a:t>
                      </a:r>
                      <a:endParaRPr lang="en-US" sz="12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2001-2003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Нефтегазопромысловый факультет </a:t>
                      </a:r>
                      <a:endParaRPr lang="en-US" sz="12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2001-2003</a:t>
                      </a: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0732682"/>
                  </a:ext>
                </a:extLst>
              </a:tr>
              <a:tr h="295408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Институт геологии и нефтегазового дела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2003-2010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089546"/>
                  </a:ext>
                </a:extLst>
              </a:tr>
              <a:tr h="5021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Институт природных ресурсов </a:t>
                      </a:r>
                      <a:endParaRPr lang="en-US" sz="1200" b="1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/>
                        <a:t>2010-2017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217677"/>
                  </a:ext>
                </a:extLst>
              </a:tr>
              <a:tr h="502194"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Инженерная школа природных ресурсов 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ru-RU" sz="1200" b="1" dirty="0" smtClean="0"/>
                        <a:t>2017-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367511"/>
                  </a:ext>
                </a:extLst>
              </a:tr>
              <a:tr h="5312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dirty="0" smtClean="0"/>
                        <a:t>Отделение геологии</a:t>
                      </a:r>
                      <a:endParaRPr lang="ru-RU" sz="1200" b="1" i="0" u="none" dirty="0" smtClean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0" algn="ctr">
                        <a:spcAft>
                          <a:spcPts val="0"/>
                        </a:spcAft>
                      </a:pPr>
                      <a:r>
                        <a:rPr lang="ru-RU" sz="1200" b="1" u="none" dirty="0" smtClean="0"/>
                        <a:t>Отделение нефтегазового дела</a:t>
                      </a:r>
                      <a:endParaRPr lang="ru-RU" sz="1200" b="1" dirty="0" smtClean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dirty="0" smtClean="0"/>
                        <a:t>Отделение химической инженерии</a:t>
                      </a:r>
                      <a:endParaRPr lang="ru-RU" sz="1200" b="1" i="0" u="none" dirty="0" smtClean="0"/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4185073"/>
                  </a:ext>
                </a:extLst>
              </a:tr>
            </a:tbl>
          </a:graphicData>
        </a:graphic>
      </p:graphicFrame>
      <p:cxnSp>
        <p:nvCxnSpPr>
          <p:cNvPr id="15" name="Прямая со стрелкой 14"/>
          <p:cNvCxnSpPr/>
          <p:nvPr/>
        </p:nvCxnSpPr>
        <p:spPr>
          <a:xfrm>
            <a:off x="6096000" y="1552755"/>
            <a:ext cx="0" cy="138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096000" y="2084718"/>
            <a:ext cx="0" cy="138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096000" y="2579300"/>
            <a:ext cx="0" cy="138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2924354" y="2536167"/>
            <a:ext cx="2743201" cy="2214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487064" y="2536167"/>
            <a:ext cx="2947359" cy="1552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6096001" y="3088260"/>
            <a:ext cx="0" cy="138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>
            <a:off x="7062159" y="3092970"/>
            <a:ext cx="2372264" cy="2214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6096001" y="3577089"/>
            <a:ext cx="0" cy="138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096001" y="4091800"/>
            <a:ext cx="0" cy="138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418053" y="4002661"/>
            <a:ext cx="2915727" cy="28754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2697192" y="4019913"/>
            <a:ext cx="3056626" cy="2789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6100313" y="5756693"/>
            <a:ext cx="0" cy="138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2688566" y="6185140"/>
            <a:ext cx="3142891" cy="2415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6096001" y="6314538"/>
            <a:ext cx="0" cy="138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6357668" y="6185140"/>
            <a:ext cx="3252158" cy="2415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100313" y="4779040"/>
            <a:ext cx="0" cy="138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6100313" y="5259245"/>
            <a:ext cx="0" cy="1380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43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6"/>
          </p:nvPr>
        </p:nvSpPr>
        <p:spPr>
          <a:xfrm>
            <a:off x="4649637" y="1292542"/>
            <a:ext cx="6495691" cy="427291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32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smtClean="0"/>
              <a:t>От кафедры «Рудных месторождений» (1931)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smtClean="0"/>
              <a:t>до направлений «Геоэкология» </a:t>
            </a:r>
            <a:r>
              <a:rPr lang="ru-RU" sz="3200" dirty="0"/>
              <a:t>и </a:t>
            </a:r>
            <a:r>
              <a:rPr lang="ru-RU" sz="3200" dirty="0" smtClean="0"/>
              <a:t>«Геология </a:t>
            </a:r>
            <a:r>
              <a:rPr lang="ru-RU" sz="3200" dirty="0"/>
              <a:t>месторождений стратегических </a:t>
            </a:r>
            <a:r>
              <a:rPr lang="ru-RU" sz="3200" dirty="0" smtClean="0"/>
              <a:t>металлов» (2021)</a:t>
            </a:r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 smtClean="0"/>
              <a:t>История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408421" y="4177684"/>
            <a:ext cx="4013622" cy="2670062"/>
            <a:chOff x="408421" y="4177684"/>
            <a:chExt cx="4013622" cy="2670062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6"/>
            <a:stretch/>
          </p:blipFill>
          <p:spPr>
            <a:xfrm>
              <a:off x="1255605" y="4368155"/>
              <a:ext cx="2867173" cy="216096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9774" y="4521585"/>
              <a:ext cx="2625629" cy="1969222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421" y="4177684"/>
              <a:ext cx="4013622" cy="267006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16580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432" y="535184"/>
            <a:ext cx="9463722" cy="79567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1931-1949</a:t>
            </a:r>
            <a:r>
              <a:rPr lang="ru-RU" dirty="0">
                <a:solidFill>
                  <a:schemeClr val="accent1"/>
                </a:solidFill>
              </a:rPr>
              <a:t> </a:t>
            </a:r>
            <a:r>
              <a:rPr lang="ru-RU" dirty="0" smtClean="0">
                <a:solidFill>
                  <a:schemeClr val="accent1"/>
                </a:solidFill>
              </a:rPr>
              <a:t>гг.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36429" y="1330855"/>
            <a:ext cx="8617789" cy="5328737"/>
          </a:xfrm>
        </p:spPr>
        <p:txBody>
          <a:bodyPr anchor="ctr"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500" b="1" dirty="0" smtClean="0"/>
              <a:t>Феликс Николаевич </a:t>
            </a:r>
            <a:r>
              <a:rPr lang="ru-RU" sz="1500" b="1" dirty="0"/>
              <a:t>Шахов</a:t>
            </a:r>
            <a:r>
              <a:rPr lang="ru-RU" sz="1500" dirty="0"/>
              <a:t> в </a:t>
            </a:r>
            <a:r>
              <a:rPr lang="ru-RU" sz="1500" b="1" dirty="0"/>
              <a:t>1931 </a:t>
            </a:r>
            <a:r>
              <a:rPr lang="ru-RU" sz="1500" b="1" dirty="0" smtClean="0"/>
              <a:t>г.</a:t>
            </a:r>
            <a:r>
              <a:rPr lang="ru-RU" sz="1500" dirty="0" smtClean="0"/>
              <a:t> организовал </a:t>
            </a:r>
            <a:r>
              <a:rPr lang="ru-RU" sz="1500" dirty="0"/>
              <a:t>и </a:t>
            </a:r>
            <a:r>
              <a:rPr lang="ru-RU" sz="1500" dirty="0" smtClean="0"/>
              <a:t>возглавил </a:t>
            </a:r>
            <a:r>
              <a:rPr lang="ru-RU" sz="1500" dirty="0"/>
              <a:t>кафедру Рудных месторождений (позднее </a:t>
            </a:r>
            <a:r>
              <a:rPr lang="ru-RU" sz="1500" dirty="0" smtClean="0"/>
              <a:t>– кафедра </a:t>
            </a:r>
            <a:r>
              <a:rPr lang="ru-RU" sz="1500" dirty="0"/>
              <a:t>Месторождений полезных ископаемых</a:t>
            </a:r>
            <a:r>
              <a:rPr lang="ru-RU" sz="1500" dirty="0" smtClean="0"/>
              <a:t>).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500" dirty="0" smtClean="0"/>
              <a:t>Внедрил новые </a:t>
            </a:r>
            <a:r>
              <a:rPr lang="ru-RU" sz="1500" dirty="0"/>
              <a:t>методики исследования руд, </a:t>
            </a:r>
            <a:r>
              <a:rPr lang="ru-RU" sz="1500" dirty="0" smtClean="0"/>
              <a:t>опубликовал </a:t>
            </a:r>
            <a:r>
              <a:rPr lang="ru-RU" sz="1500" dirty="0"/>
              <a:t>ряд учебных пособий и монографических работ по вопросам теории рудообразования, </a:t>
            </a:r>
            <a:r>
              <a:rPr lang="ru-RU" sz="1500" dirty="0" smtClean="0"/>
              <a:t>занимался </a:t>
            </a:r>
            <a:r>
              <a:rPr lang="ru-RU" sz="1500" dirty="0"/>
              <a:t>административной деятельностью в должности декана геологоразведочного факультета. </a:t>
            </a:r>
            <a:endParaRPr lang="ru-RU" sz="1500" dirty="0" smtClean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500" dirty="0" smtClean="0"/>
              <a:t>Оказывал помощь </a:t>
            </a:r>
            <a:r>
              <a:rPr lang="ru-RU" sz="1500" dirty="0"/>
              <a:t>производственным организациям. </a:t>
            </a:r>
            <a:endParaRPr lang="ru-RU" sz="1500" dirty="0" smtClean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500" dirty="0" smtClean="0"/>
              <a:t>Сделал большой </a:t>
            </a:r>
            <a:r>
              <a:rPr lang="ru-RU" sz="1500" dirty="0"/>
              <a:t>вклад </a:t>
            </a:r>
            <a:r>
              <a:rPr lang="ru-RU" sz="1500" dirty="0" smtClean="0"/>
              <a:t>в укрепление </a:t>
            </a:r>
            <a:r>
              <a:rPr lang="ru-RU" sz="1500" dirty="0"/>
              <a:t>и </a:t>
            </a:r>
            <a:r>
              <a:rPr lang="ru-RU" sz="1500" dirty="0" smtClean="0"/>
              <a:t>создание </a:t>
            </a:r>
            <a:r>
              <a:rPr lang="ru-RU" sz="1500" dirty="0"/>
              <a:t>территориальных и специализированных геологических организаций в Западной Сибири и в деле создания минерально-сырьевой базы чёрных, цветных и редких металлов для развивающейся промышленности в восточных районах </a:t>
            </a:r>
            <a:r>
              <a:rPr lang="ru-RU" sz="1500" dirty="0" smtClean="0"/>
              <a:t>страны</a:t>
            </a:r>
            <a:r>
              <a:rPr lang="ru-RU" sz="1500" dirty="0"/>
              <a:t>.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500" dirty="0" smtClean="0"/>
              <a:t>Научные работы посвящены </a:t>
            </a:r>
            <a:r>
              <a:rPr lang="ru-RU" sz="1500" dirty="0"/>
              <a:t>вопросам </a:t>
            </a:r>
            <a:r>
              <a:rPr lang="ru-RU" sz="1500" dirty="0" err="1"/>
              <a:t>магматизма</a:t>
            </a:r>
            <a:r>
              <a:rPr lang="ru-RU" sz="1500" dirty="0"/>
              <a:t>, метаморфизма и </a:t>
            </a:r>
            <a:r>
              <a:rPr lang="ru-RU" sz="1500" dirty="0" smtClean="0"/>
              <a:t>месторождениям </a:t>
            </a:r>
            <a:r>
              <a:rPr lang="ru-RU" sz="1500" dirty="0"/>
              <a:t>полезных ископаемых. </a:t>
            </a:r>
            <a:endParaRPr lang="ru-RU" sz="1500" dirty="0" smtClean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500" dirty="0" smtClean="0"/>
              <a:t>Большое </a:t>
            </a:r>
            <a:r>
              <a:rPr lang="ru-RU" sz="1500" dirty="0"/>
              <a:t>внимание в его </a:t>
            </a:r>
            <a:r>
              <a:rPr lang="ru-RU" sz="1500" dirty="0" smtClean="0"/>
              <a:t>трудах </a:t>
            </a:r>
            <a:r>
              <a:rPr lang="ru-RU" sz="1500" dirty="0"/>
              <a:t>уделено вопросам металлогении, размещения месторождений в связи с тектоникой и вулканизмом, изучению рудных выходов и методики их оценки, геохимии полезных ископаемых, главным образом, для регионов Алтае-Саянской области. </a:t>
            </a:r>
            <a:endParaRPr lang="ru-RU" sz="1500" dirty="0" smtClean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500" dirty="0" smtClean="0"/>
              <a:t>Являлся </a:t>
            </a:r>
            <a:r>
              <a:rPr lang="ru-RU" sz="1500" dirty="0"/>
              <a:t>крупным организатором и руководителем научных исследований. </a:t>
            </a:r>
            <a:endParaRPr lang="ru-RU" sz="1500" dirty="0" smtClean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500" dirty="0" smtClean="0"/>
              <a:t>В </a:t>
            </a:r>
            <a:r>
              <a:rPr lang="ru-RU" sz="1500" dirty="0" err="1" smtClean="0"/>
              <a:t>Политехе</a:t>
            </a:r>
            <a:r>
              <a:rPr lang="ru-RU" sz="1500" dirty="0" smtClean="0"/>
              <a:t> он был </a:t>
            </a:r>
            <a:r>
              <a:rPr lang="ru-RU" sz="1500" dirty="0"/>
              <a:t>научным консультантом и руководителем межвузовской проблемной лаборатории Геологии золота. </a:t>
            </a:r>
            <a:endParaRPr lang="ru-RU" sz="1500" dirty="0" smtClean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500" dirty="0" smtClean="0"/>
              <a:t>Большая </a:t>
            </a:r>
            <a:r>
              <a:rPr lang="ru-RU" sz="1500" dirty="0"/>
              <a:t>роль принадлежит Ф.Н. Шахову в создании и укреплении сибирской геологической </a:t>
            </a:r>
            <a:r>
              <a:rPr lang="ru-RU" sz="1500" dirty="0" smtClean="0"/>
              <a:t>школы.</a:t>
            </a:r>
            <a:endParaRPr lang="ru-RU" sz="1500" dirty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500" dirty="0" smtClean="0"/>
              <a:t>Создатель </a:t>
            </a:r>
            <a:r>
              <a:rPr lang="ru-RU" sz="1500" dirty="0"/>
              <a:t>школы сибирских геохимиков и </a:t>
            </a:r>
            <a:r>
              <a:rPr lang="ru-RU" sz="1500" dirty="0" err="1"/>
              <a:t>радиогеохимиков</a:t>
            </a:r>
            <a:r>
              <a:rPr lang="ru-RU" sz="1500" dirty="0" smtClean="0"/>
              <a:t>.</a:t>
            </a:r>
            <a:endParaRPr lang="ru-RU" sz="1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844" y="1736296"/>
            <a:ext cx="2789254" cy="42849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811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057" y="526554"/>
            <a:ext cx="8961953" cy="795672"/>
          </a:xfrm>
        </p:spPr>
        <p:txBody>
          <a:bodyPr/>
          <a:lstStyle/>
          <a:p>
            <a:r>
              <a:rPr lang="ru-RU" dirty="0">
                <a:solidFill>
                  <a:schemeClr val="accent1"/>
                </a:solidFill>
              </a:rPr>
              <a:t>1949-1954 гг.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45057" y="1322226"/>
            <a:ext cx="7919049" cy="4983683"/>
          </a:xfrm>
        </p:spPr>
        <p:txBody>
          <a:bodyPr anchor="ctr"/>
          <a:lstStyle/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/>
              <a:t>В </a:t>
            </a:r>
            <a:r>
              <a:rPr lang="ru-RU" dirty="0" smtClean="0"/>
              <a:t>этот период кафедрой </a:t>
            </a:r>
            <a:r>
              <a:rPr lang="ru-RU" dirty="0"/>
              <a:t>заведовал доцент </a:t>
            </a:r>
            <a:r>
              <a:rPr lang="ru-RU" b="1" dirty="0"/>
              <a:t>А.И. Александров.</a:t>
            </a:r>
            <a:r>
              <a:rPr lang="ru-RU" dirty="0"/>
              <a:t> </a:t>
            </a:r>
            <a:endParaRPr lang="ru-RU" dirty="0" smtClean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/>
              <a:t>Он </a:t>
            </a:r>
            <a:r>
              <a:rPr lang="ru-RU" dirty="0"/>
              <a:t>активно </a:t>
            </a:r>
            <a:r>
              <a:rPr lang="ru-RU" dirty="0" smtClean="0"/>
              <a:t>в 40-50-е гг. развивал </a:t>
            </a:r>
            <a:r>
              <a:rPr lang="ru-RU" dirty="0"/>
              <a:t>исследования </a:t>
            </a:r>
            <a:r>
              <a:rPr lang="ru-RU" dirty="0" err="1"/>
              <a:t>редкометалльного</a:t>
            </a:r>
            <a:r>
              <a:rPr lang="ru-RU" dirty="0"/>
              <a:t> </a:t>
            </a:r>
            <a:r>
              <a:rPr lang="ru-RU" dirty="0" err="1"/>
              <a:t>оруденения</a:t>
            </a:r>
            <a:r>
              <a:rPr lang="ru-RU" dirty="0"/>
              <a:t> Алтая (ртуть, вольфрам, молибден, бериллий и др.). </a:t>
            </a:r>
            <a:endParaRPr lang="ru-RU" dirty="0" smtClean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/>
              <a:t>Им </a:t>
            </a:r>
            <a:r>
              <a:rPr lang="ru-RU" dirty="0"/>
              <a:t>была подготовлена к защите докторская диссертация на тему «Вольфрамовые месторождения </a:t>
            </a:r>
            <a:r>
              <a:rPr lang="ru-RU" dirty="0" smtClean="0"/>
              <a:t>Алтая».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/>
              <a:t>В</a:t>
            </a:r>
            <a:r>
              <a:rPr lang="ru-RU" b="1" dirty="0"/>
              <a:t> 1954 </a:t>
            </a:r>
            <a:r>
              <a:rPr lang="ru-RU" b="1" dirty="0" smtClean="0"/>
              <a:t>г.</a:t>
            </a:r>
            <a:r>
              <a:rPr lang="ru-RU" dirty="0"/>
              <a:t> из состава кафедры месторождений полезных ископаемых была выделена в связи с открытием специализации по геологии редких и </a:t>
            </a:r>
            <a:r>
              <a:rPr lang="ru-RU" dirty="0" smtClean="0"/>
              <a:t>радиоактивных </a:t>
            </a:r>
            <a:r>
              <a:rPr lang="ru-RU" dirty="0"/>
              <a:t>элементов (приказ </a:t>
            </a:r>
            <a:r>
              <a:rPr lang="ru-RU" dirty="0" err="1"/>
              <a:t>Мингео</a:t>
            </a:r>
            <a:r>
              <a:rPr lang="ru-RU" dirty="0"/>
              <a:t> СССР от 29.09.1954 г.) кафедра геологии и разведки руд редких и радиоактивных </a:t>
            </a:r>
            <a:r>
              <a:rPr lang="ru-RU" dirty="0" smtClean="0"/>
              <a:t>элементов.</a:t>
            </a:r>
            <a:endParaRPr lang="ru-RU" dirty="0"/>
          </a:p>
          <a:p>
            <a:pPr marL="180975" indent="-180975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t="4093" r="6935" b="7160"/>
          <a:stretch/>
        </p:blipFill>
        <p:spPr>
          <a:xfrm>
            <a:off x="8564600" y="1736293"/>
            <a:ext cx="3208822" cy="40088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45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432" y="534839"/>
            <a:ext cx="9463722" cy="759124"/>
          </a:xfrm>
        </p:spPr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1954-1981 гг.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>
          <a:xfrm>
            <a:off x="336430" y="1293963"/>
            <a:ext cx="8453887" cy="5296617"/>
          </a:xfrm>
        </p:spPr>
        <p:txBody>
          <a:bodyPr anchor="ctr">
            <a:noAutofit/>
          </a:bodyPr>
          <a:lstStyle/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b="1" dirty="0" smtClean="0"/>
              <a:t>Владимир </a:t>
            </a:r>
            <a:r>
              <a:rPr lang="ru-RU" b="1" dirty="0"/>
              <a:t>Константинович Черепнин </a:t>
            </a:r>
            <a:r>
              <a:rPr lang="ru-RU" dirty="0"/>
              <a:t>(</a:t>
            </a:r>
            <a:r>
              <a:rPr lang="ru-RU" dirty="0" smtClean="0"/>
              <a:t>1916-1985) </a:t>
            </a:r>
            <a:r>
              <a:rPr lang="ru-RU" dirty="0"/>
              <a:t>в </a:t>
            </a:r>
            <a:r>
              <a:rPr lang="ru-RU" dirty="0" smtClean="0"/>
              <a:t>ТПИ </a:t>
            </a:r>
            <a:r>
              <a:rPr lang="ru-RU" dirty="0"/>
              <a:t>работал с февраля 1944 </a:t>
            </a:r>
            <a:r>
              <a:rPr lang="ru-RU" dirty="0" smtClean="0"/>
              <a:t>г. 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/>
              <a:t>Был </a:t>
            </a:r>
            <a:r>
              <a:rPr lang="ru-RU" dirty="0"/>
              <a:t>одним из основателей первой в вузах Сибири специализации и кафедры по геологии и разведке руд редких и радиоактивных </a:t>
            </a:r>
            <a:r>
              <a:rPr lang="ru-RU" dirty="0" smtClean="0"/>
              <a:t>элементов.</a:t>
            </a:r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/>
              <a:t>Научные </a:t>
            </a:r>
            <a:r>
              <a:rPr lang="ru-RU" dirty="0"/>
              <a:t>интересы </a:t>
            </a:r>
            <a:r>
              <a:rPr lang="ru-RU" dirty="0" smtClean="0"/>
              <a:t>ученого на </a:t>
            </a:r>
            <a:r>
              <a:rPr lang="ru-RU" dirty="0"/>
              <a:t>раннем этапе его деятельности находились в области изучения зоны окисления сульфидных месторождений. </a:t>
            </a:r>
            <a:endParaRPr lang="ru-RU" dirty="0" smtClean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/>
              <a:t>В </a:t>
            </a:r>
            <a:r>
              <a:rPr lang="ru-RU" dirty="0"/>
              <a:t>последующие годы им было создано </a:t>
            </a:r>
            <a:r>
              <a:rPr lang="ru-RU" dirty="0" smtClean="0"/>
              <a:t>научное </a:t>
            </a:r>
            <a:r>
              <a:rPr lang="ru-RU" dirty="0"/>
              <a:t>направление по геологии и геохимии радиоактивных элементов в вулканогенных образованиях. </a:t>
            </a:r>
            <a:endParaRPr lang="ru-RU" dirty="0" smtClean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/>
              <a:t>Научно-исследовательская </a:t>
            </a:r>
            <a:r>
              <a:rPr lang="ru-RU" dirty="0"/>
              <a:t>работа В.К. Черепнина </a:t>
            </a:r>
            <a:r>
              <a:rPr lang="ru-RU" dirty="0" smtClean="0"/>
              <a:t>была </a:t>
            </a:r>
            <a:r>
              <a:rPr lang="ru-RU" dirty="0"/>
              <a:t>связана с деятельностью производственных </a:t>
            </a:r>
            <a:r>
              <a:rPr lang="ru-RU" dirty="0" smtClean="0"/>
              <a:t>организаций.</a:t>
            </a:r>
            <a:endParaRPr lang="ru-RU" dirty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/>
              <a:t>В </a:t>
            </a:r>
            <a:r>
              <a:rPr lang="ru-RU" dirty="0"/>
              <a:t>1963 </a:t>
            </a:r>
            <a:r>
              <a:rPr lang="ru-RU" dirty="0" smtClean="0"/>
              <a:t>г. </a:t>
            </a:r>
            <a:r>
              <a:rPr lang="ru-RU" dirty="0"/>
              <a:t>кафедра была временно объединена с кафедрой геологии и разведки МПИ. </a:t>
            </a:r>
            <a:endParaRPr lang="ru-RU" dirty="0" smtClean="0"/>
          </a:p>
          <a:p>
            <a:pPr marL="180975" indent="-1809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dirty="0" smtClean="0"/>
              <a:t>В </a:t>
            </a:r>
            <a:r>
              <a:rPr lang="ru-RU" dirty="0"/>
              <a:t>эти годы (</a:t>
            </a:r>
            <a:r>
              <a:rPr lang="ru-RU" dirty="0" smtClean="0"/>
              <a:t>1963-1967) </a:t>
            </a:r>
            <a:r>
              <a:rPr lang="ru-RU" dirty="0"/>
              <a:t>кафедрой заведовал доцент В.Я. </a:t>
            </a:r>
            <a:r>
              <a:rPr lang="ru-RU" dirty="0" err="1"/>
              <a:t>Коудельный</a:t>
            </a:r>
            <a:r>
              <a:rPr lang="ru-RU" dirty="0"/>
              <a:t>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8" t="20755" r="10263" b="53962"/>
          <a:stretch/>
        </p:blipFill>
        <p:spPr>
          <a:xfrm>
            <a:off x="9007139" y="1699404"/>
            <a:ext cx="2854182" cy="42183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514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661">
        <p14:reveal/>
      </p:transition>
    </mc:Choice>
    <mc:Fallback xmlns="">
      <p:transition spd="slow" advClick="0" advTm="1066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ПУ">
      <a:dk1>
        <a:sysClr val="windowText" lastClr="000000"/>
      </a:dk1>
      <a:lt1>
        <a:sysClr val="window" lastClr="FFFFFF"/>
      </a:lt1>
      <a:dk2>
        <a:srgbClr val="323F4F"/>
      </a:dk2>
      <a:lt2>
        <a:srgbClr val="E7E6E6"/>
      </a:lt2>
      <a:accent1>
        <a:srgbClr val="80BF44"/>
      </a:accent1>
      <a:accent2>
        <a:srgbClr val="209740"/>
      </a:accent2>
      <a:accent3>
        <a:srgbClr val="1768B0"/>
      </a:accent3>
      <a:accent4>
        <a:srgbClr val="B2D88E"/>
      </a:accent4>
      <a:accent5>
        <a:srgbClr val="5F9031"/>
      </a:accent5>
      <a:accent6>
        <a:srgbClr val="59A5E9"/>
      </a:accent6>
      <a:hlink>
        <a:srgbClr val="1768B0"/>
      </a:hlink>
      <a:folHlink>
        <a:srgbClr val="954F72"/>
      </a:folHlink>
    </a:clrScheme>
    <a:fontScheme name="Другая 1">
      <a:majorFont>
        <a:latin typeface="Calibri 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11067</TotalTime>
  <Words>1109</Words>
  <Application>Microsoft Office PowerPoint</Application>
  <PresentationFormat>Широкоэкранный</PresentationFormat>
  <Paragraphs>95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PFBeauSansPro-Bold</vt:lpstr>
      <vt:lpstr>Wingdings</vt:lpstr>
      <vt:lpstr>Тема Office</vt:lpstr>
      <vt:lpstr>Геологическое образование в Сибири: 120 лет геологическому образованию в ТПУ  и 65 лет со дня выпуска первых геологов-уранщиков</vt:lpstr>
      <vt:lpstr>Презентация PowerPoint</vt:lpstr>
      <vt:lpstr>Становление горно-геологического образования в ТПУ</vt:lpstr>
      <vt:lpstr>Презентация PowerPoint</vt:lpstr>
      <vt:lpstr>Эволюция горного отделения</vt:lpstr>
      <vt:lpstr>История</vt:lpstr>
      <vt:lpstr>1931-1949 гг.</vt:lpstr>
      <vt:lpstr>1949-1954 гг.</vt:lpstr>
      <vt:lpstr>1954-1981 гг.</vt:lpstr>
      <vt:lpstr>1981-н.в.</vt:lpstr>
      <vt:lpstr>Что в НТБ?</vt:lpstr>
      <vt:lpstr>Вопросы?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Тришкина Екатерина Андреевна</dc:creator>
  <cp:lastModifiedBy>Кравченко Елена Александровна</cp:lastModifiedBy>
  <cp:revision>199</cp:revision>
  <dcterms:created xsi:type="dcterms:W3CDTF">2020-11-19T09:51:55Z</dcterms:created>
  <dcterms:modified xsi:type="dcterms:W3CDTF">2021-09-17T05:16:43Z</dcterms:modified>
</cp:coreProperties>
</file>