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278" r:id="rId3"/>
    <p:sldId id="289" r:id="rId4"/>
    <p:sldId id="279" r:id="rId5"/>
    <p:sldId id="280" r:id="rId6"/>
    <p:sldId id="281" r:id="rId7"/>
    <p:sldId id="287" r:id="rId8"/>
    <p:sldId id="284" r:id="rId9"/>
    <p:sldId id="282" r:id="rId10"/>
    <p:sldId id="283" r:id="rId11"/>
    <p:sldId id="285" r:id="rId12"/>
    <p:sldId id="290" r:id="rId13"/>
    <p:sldId id="288" r:id="rId14"/>
    <p:sldId id="28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F44"/>
    <a:srgbClr val="004EA4"/>
    <a:srgbClr val="007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E5790-89DD-4D49-9F94-EA52935E4755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2E651-CA24-4221-8105-8994BB048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E651-CA24-4221-8105-8994BB048C3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3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6851535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5471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953000" y="1790700"/>
            <a:ext cx="6402388" cy="4701540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2649203"/>
            <a:ext cx="4470400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12401"/>
            <a:ext cx="3278187" cy="79567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6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7791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838700" y="1685924"/>
            <a:ext cx="6516688" cy="4272917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2649203"/>
            <a:ext cx="4470399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57721"/>
            <a:ext cx="3497579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4721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246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9859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2153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ое-бел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38" r="50090" b="-93"/>
          <a:stretch/>
        </p:blipFill>
        <p:spPr>
          <a:xfrm>
            <a:off x="0" y="0"/>
            <a:ext cx="6076950" cy="6865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29"/>
            <a:ext cx="1018505" cy="2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7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9849" r="8016" b="8015"/>
          <a:stretch/>
        </p:blipFill>
        <p:spPr>
          <a:xfrm>
            <a:off x="2806" y="0"/>
            <a:ext cx="12189194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bg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bg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6860964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911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1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4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8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2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5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1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4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8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1"/>
            <a:ext cx="10515600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7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9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7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1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58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11634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1051401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7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5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3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5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r="11520" b="11719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8" y="1271798"/>
            <a:ext cx="1779820" cy="414129"/>
          </a:xfrm>
          <a:prstGeom prst="rect">
            <a:avLst/>
          </a:prstGeom>
        </p:spPr>
      </p:pic>
      <p:sp>
        <p:nvSpPr>
          <p:cNvPr id="1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0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8" y="1271798"/>
            <a:ext cx="1779820" cy="414129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1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3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2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19012" r="154" b="43602"/>
          <a:stretch/>
        </p:blipFill>
        <p:spPr>
          <a:xfrm>
            <a:off x="0" y="0"/>
            <a:ext cx="12188858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-28281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625725"/>
            <a:ext cx="9144000" cy="222334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38638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b="24561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 smtClean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altLang="ru-RU" sz="12000" b="1" dirty="0">
              <a:ln w="28575">
                <a:solidFill>
                  <a:srgbClr val="80BF44"/>
                </a:solidFill>
              </a:ln>
              <a:solidFill>
                <a:srgbClr val="00B0F0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Цитата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8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12186"/>
          <a:stretch/>
        </p:blipFill>
        <p:spPr>
          <a:xfrm>
            <a:off x="0" y="-7620"/>
            <a:ext cx="12191999" cy="6865620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 smtClean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altLang="ru-RU" sz="12000" b="1" dirty="0">
              <a:ln w="28575">
                <a:solidFill>
                  <a:srgbClr val="80BF44"/>
                </a:solidFill>
              </a:ln>
              <a:solidFill>
                <a:srgbClr val="00B0F0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Цитата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8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/>
          <a:stretch/>
        </p:blipFill>
        <p:spPr>
          <a:xfrm>
            <a:off x="0" y="7619"/>
            <a:ext cx="12192000" cy="685038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7619"/>
            <a:ext cx="7767942" cy="685038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7" y="799199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телефон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почта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 smtClean="0"/>
              <a:t>соцсети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7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2" r="22706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7" y="799199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телефон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почта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 smtClean="0"/>
              <a:t>соцсети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820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0484" r="15094" b="4312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5253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1" b="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29785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/>
          <a:stretch/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997695" cy="464823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916405" y="5700031"/>
            <a:ext cx="104173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33167" r="2060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tx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tx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997695" cy="4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41804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80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0071"/>
            <a:ext cx="8961953" cy="79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2"/>
            <a:r>
              <a:rPr lang="ru-RU" dirty="0" smtClean="0"/>
              <a:t>Первый уровень</a:t>
            </a:r>
          </a:p>
          <a:p>
            <a:pPr lvl="3"/>
            <a:r>
              <a:rPr lang="ru-RU" dirty="0" smtClean="0"/>
              <a:t>Второй уровень</a:t>
            </a:r>
          </a:p>
          <a:p>
            <a:pPr lvl="4"/>
            <a:r>
              <a:rPr lang="ru-RU" dirty="0" smtClean="0"/>
              <a:t>Третий уровень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29"/>
            <a:ext cx="1018505" cy="237355"/>
          </a:xfrm>
          <a:prstGeom prst="rect">
            <a:avLst/>
          </a:prstGeom>
          <a:noFill/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0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94" r:id="rId7"/>
    <p:sldLayoutId id="2147483695" r:id="rId8"/>
    <p:sldLayoutId id="2147483679" r:id="rId9"/>
    <p:sldLayoutId id="2147483680" r:id="rId10"/>
    <p:sldLayoutId id="2147483681" r:id="rId11"/>
    <p:sldLayoutId id="2147483682" r:id="rId12"/>
    <p:sldLayoutId id="2147483650" r:id="rId13"/>
    <p:sldLayoutId id="2147483691" r:id="rId14"/>
    <p:sldLayoutId id="2147483692" r:id="rId15"/>
    <p:sldLayoutId id="2147483652" r:id="rId16"/>
    <p:sldLayoutId id="2147483653" r:id="rId17"/>
    <p:sldLayoutId id="2147483656" r:id="rId18"/>
    <p:sldLayoutId id="2147483696" r:id="rId19"/>
    <p:sldLayoutId id="2147483674" r:id="rId20"/>
    <p:sldLayoutId id="2147483665" r:id="rId21"/>
    <p:sldLayoutId id="2147483666" r:id="rId22"/>
    <p:sldLayoutId id="2147483688" r:id="rId23"/>
    <p:sldLayoutId id="2147483689" r:id="rId24"/>
    <p:sldLayoutId id="2147483690" r:id="rId25"/>
    <p:sldLayoutId id="2147483675" r:id="rId26"/>
    <p:sldLayoutId id="2147483676" r:id="rId27"/>
    <p:sldLayoutId id="2147483677" r:id="rId28"/>
    <p:sldLayoutId id="2147483657" r:id="rId29"/>
    <p:sldLayoutId id="2147483684" r:id="rId30"/>
    <p:sldLayoutId id="2147483685" r:id="rId31"/>
    <p:sldLayoutId id="2147483686" r:id="rId32"/>
    <p:sldLayoutId id="2147483687" r:id="rId33"/>
    <p:sldLayoutId id="2147483667" r:id="rId34"/>
    <p:sldLayoutId id="2147483670" r:id="rId35"/>
    <p:sldLayoutId id="2147483668" r:id="rId36"/>
    <p:sldLayoutId id="2147483671" r:id="rId37"/>
    <p:sldLayoutId id="2147483669" r:id="rId38"/>
    <p:sldLayoutId id="2147483672" r:id="rId39"/>
    <p:sldLayoutId id="2147483673" r:id="rId40"/>
    <p:sldLayoutId id="2147483683" r:id="rId41"/>
    <p:sldLayoutId id="2147483678" r:id="rId42"/>
    <p:sldLayoutId id="2147483693" r:id="rId4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26" Type="http://schemas.openxmlformats.org/officeDocument/2006/relationships/image" Target="../media/image81.png"/><Relationship Id="rId39" Type="http://schemas.openxmlformats.org/officeDocument/2006/relationships/image" Target="../media/image91.jpeg"/><Relationship Id="rId3" Type="http://schemas.openxmlformats.org/officeDocument/2006/relationships/image" Target="../media/image65.jpg"/><Relationship Id="rId21" Type="http://schemas.openxmlformats.org/officeDocument/2006/relationships/image" Target="../media/image77.png"/><Relationship Id="rId34" Type="http://schemas.openxmlformats.org/officeDocument/2006/relationships/image" Target="../media/image86.png"/><Relationship Id="rId7" Type="http://schemas.openxmlformats.org/officeDocument/2006/relationships/image" Target="../media/image68.jpe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5" Type="http://schemas.openxmlformats.org/officeDocument/2006/relationships/image" Target="../media/image80.png"/><Relationship Id="rId33" Type="http://schemas.microsoft.com/office/2007/relationships/hdphoto" Target="../media/hdphoto15.wdp"/><Relationship Id="rId38" Type="http://schemas.openxmlformats.org/officeDocument/2006/relationships/image" Target="../media/image90.png"/><Relationship Id="rId2" Type="http://schemas.openxmlformats.org/officeDocument/2006/relationships/image" Target="../media/image64.jpg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29" Type="http://schemas.microsoft.com/office/2007/relationships/hdphoto" Target="../media/hdphoto14.wdp"/><Relationship Id="rId41" Type="http://schemas.openxmlformats.org/officeDocument/2006/relationships/image" Target="../media/image9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jpg"/><Relationship Id="rId11" Type="http://schemas.openxmlformats.org/officeDocument/2006/relationships/image" Target="../media/image71.png"/><Relationship Id="rId24" Type="http://schemas.openxmlformats.org/officeDocument/2006/relationships/image" Target="../media/image79.png"/><Relationship Id="rId32" Type="http://schemas.openxmlformats.org/officeDocument/2006/relationships/image" Target="../media/image85.png"/><Relationship Id="rId37" Type="http://schemas.openxmlformats.org/officeDocument/2006/relationships/image" Target="../media/image89.png"/><Relationship Id="rId40" Type="http://schemas.openxmlformats.org/officeDocument/2006/relationships/image" Target="../media/image92.png"/><Relationship Id="rId5" Type="http://schemas.microsoft.com/office/2007/relationships/hdphoto" Target="../media/hdphoto6.wdp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28" Type="http://schemas.openxmlformats.org/officeDocument/2006/relationships/image" Target="../media/image82.png"/><Relationship Id="rId36" Type="http://schemas.openxmlformats.org/officeDocument/2006/relationships/image" Target="../media/image88.png"/><Relationship Id="rId10" Type="http://schemas.microsoft.com/office/2007/relationships/hdphoto" Target="../media/hdphoto7.wdp"/><Relationship Id="rId19" Type="http://schemas.microsoft.com/office/2007/relationships/hdphoto" Target="../media/hdphoto11.wdp"/><Relationship Id="rId31" Type="http://schemas.openxmlformats.org/officeDocument/2006/relationships/image" Target="../media/image84.jp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microsoft.com/office/2007/relationships/hdphoto" Target="../media/hdphoto9.wdp"/><Relationship Id="rId22" Type="http://schemas.microsoft.com/office/2007/relationships/hdphoto" Target="../media/hdphoto12.wdp"/><Relationship Id="rId27" Type="http://schemas.microsoft.com/office/2007/relationships/hdphoto" Target="../media/hdphoto13.wdp"/><Relationship Id="rId30" Type="http://schemas.openxmlformats.org/officeDocument/2006/relationships/image" Target="../media/image83.png"/><Relationship Id="rId35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microsoft.com/office/2007/relationships/hdphoto" Target="../media/hdphoto4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16405" y="1837426"/>
            <a:ext cx="7080282" cy="2011646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/>
              <a:t>Радиоактивность:</a:t>
            </a:r>
            <a:br>
              <a:rPr lang="ru-RU" sz="4800" dirty="0" smtClean="0"/>
            </a:br>
            <a:r>
              <a:rPr lang="ru-RU" sz="4800" dirty="0" smtClean="0"/>
              <a:t>125 </a:t>
            </a:r>
            <a:r>
              <a:rPr lang="ru-RU" sz="4800" dirty="0"/>
              <a:t>лет </a:t>
            </a:r>
            <a:r>
              <a:rPr lang="ru-RU" sz="4800" dirty="0" smtClean="0"/>
              <a:t>со дня открытия </a:t>
            </a:r>
            <a:br>
              <a:rPr lang="ru-RU" sz="4800" dirty="0" smtClean="0"/>
            </a:br>
            <a:r>
              <a:rPr lang="ru-RU" sz="4800" dirty="0" smtClean="0"/>
              <a:t>явления радиоактивности</a:t>
            </a:r>
            <a:endParaRPr lang="ru-RU" sz="4800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7080282" cy="1140548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/>
              <a:t>VI Международная конференция «Радиоактивность и радиоактивные элементы в среде обитания человека</a:t>
            </a:r>
            <a:r>
              <a:rPr lang="ru-RU" sz="2000" b="1" dirty="0" smtClean="0"/>
              <a:t>», </a:t>
            </a:r>
            <a:r>
              <a:rPr lang="ru-RU" sz="2000" b="1" dirty="0"/>
              <a:t>посвященная памяти доктора геолого-минералогических наук, профессора Л.П. </a:t>
            </a:r>
            <a:r>
              <a:rPr lang="ru-RU" sz="2000" b="1" dirty="0" err="1"/>
              <a:t>Рихванова</a:t>
            </a:r>
            <a:endParaRPr lang="ru-RU" sz="2000" b="1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ru-RU" dirty="0"/>
              <a:t>Научно-техническая библиотека ТПУ</a:t>
            </a:r>
          </a:p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ts val="1600"/>
            </a:pPr>
            <a:r>
              <a:rPr lang="ru-RU" dirty="0"/>
              <a:t>Отдел редких книг и книжных памятников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8"/>
          </p:nvPr>
        </p:nvSpPr>
        <p:spPr>
          <a:xfrm>
            <a:off x="916405" y="5844649"/>
            <a:ext cx="2603172" cy="41645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Томск, 20-24 сентября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57668" y="1488894"/>
            <a:ext cx="5728785" cy="48013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Радиоактивные элементы в рассеянном виде встречаются во всех горных породах. Известно много </a:t>
            </a:r>
            <a:r>
              <a:rPr lang="ru-RU" sz="1700" dirty="0" smtClean="0">
                <a:solidFill>
                  <a:schemeClr val="bg1"/>
                </a:solidFill>
              </a:rPr>
              <a:t>радиоактивных </a:t>
            </a:r>
            <a:r>
              <a:rPr lang="ru-RU" sz="1700" dirty="0">
                <a:solidFill>
                  <a:schemeClr val="bg1"/>
                </a:solidFill>
              </a:rPr>
              <a:t>минералов.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Проблемы, связанные с распространением, распределением и скоростью распада радиоактивных элементов в различных породах, с миграцией радиоактивных элементов при геологических процессах, имеют большое значение для геохимии, петрографии и геохронологии.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Для </a:t>
            </a:r>
            <a:r>
              <a:rPr lang="ru-RU" sz="1700" dirty="0">
                <a:solidFill>
                  <a:schemeClr val="bg1"/>
                </a:solidFill>
              </a:rPr>
              <a:t>определения геологического возраста горных пород и минералов </a:t>
            </a:r>
            <a:r>
              <a:rPr lang="ru-RU" sz="1700" dirty="0" smtClean="0">
                <a:solidFill>
                  <a:schemeClr val="bg1"/>
                </a:solidFill>
              </a:rPr>
              <a:t>применяются геологические </a:t>
            </a:r>
            <a:r>
              <a:rPr lang="ru-RU" sz="1700" dirty="0">
                <a:solidFill>
                  <a:schemeClr val="bg1"/>
                </a:solidFill>
              </a:rPr>
              <a:t>и палеонтологические </a:t>
            </a:r>
            <a:r>
              <a:rPr lang="ru-RU" sz="1700" dirty="0" smtClean="0">
                <a:solidFill>
                  <a:schemeClr val="bg1"/>
                </a:solidFill>
              </a:rPr>
              <a:t>критерии: руководящие </a:t>
            </a:r>
            <a:r>
              <a:rPr lang="ru-RU" sz="1700" dirty="0">
                <a:solidFill>
                  <a:schemeClr val="bg1"/>
                </a:solidFill>
              </a:rPr>
              <a:t>ископаемые, несогласия, отложения осадков и орогенические </a:t>
            </a:r>
            <a:r>
              <a:rPr lang="ru-RU" sz="1700" dirty="0" smtClean="0">
                <a:solidFill>
                  <a:schemeClr val="bg1"/>
                </a:solidFill>
              </a:rPr>
              <a:t>циклы и т.д. 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Геохронология основывается на применении метода </a:t>
            </a:r>
            <a:r>
              <a:rPr lang="ru-RU" sz="1700" dirty="0">
                <a:solidFill>
                  <a:schemeClr val="bg1"/>
                </a:solidFill>
              </a:rPr>
              <a:t>изучения </a:t>
            </a:r>
            <a:r>
              <a:rPr lang="ru-RU" sz="1700" b="1" dirty="0">
                <a:solidFill>
                  <a:schemeClr val="bg1"/>
                </a:solidFill>
              </a:rPr>
              <a:t>радиоактивного </a:t>
            </a:r>
            <a:r>
              <a:rPr lang="ru-RU" sz="1700" b="1" dirty="0" smtClean="0">
                <a:solidFill>
                  <a:schemeClr val="bg1"/>
                </a:solidFill>
              </a:rPr>
              <a:t>распада</a:t>
            </a:r>
            <a:r>
              <a:rPr lang="ru-RU" sz="1700" dirty="0" smtClean="0">
                <a:solidFill>
                  <a:schemeClr val="bg1"/>
                </a:solidFill>
              </a:rPr>
              <a:t>,</a:t>
            </a:r>
            <a:r>
              <a:rPr lang="ru-RU" sz="1700" b="1" dirty="0" smtClean="0">
                <a:solidFill>
                  <a:schemeClr val="bg1"/>
                </a:solidFill>
              </a:rPr>
              <a:t> </a:t>
            </a:r>
            <a:r>
              <a:rPr lang="ru-RU" sz="1700" dirty="0" smtClean="0">
                <a:solidFill>
                  <a:schemeClr val="bg1"/>
                </a:solidFill>
              </a:rPr>
              <a:t>который</a:t>
            </a:r>
            <a:r>
              <a:rPr lang="ru-RU" sz="1700" b="1" dirty="0" smtClean="0">
                <a:solidFill>
                  <a:schemeClr val="bg1"/>
                </a:solidFill>
              </a:rPr>
              <a:t> </a:t>
            </a:r>
            <a:r>
              <a:rPr lang="ru-RU" sz="1700" dirty="0">
                <a:solidFill>
                  <a:schemeClr val="bg1"/>
                </a:solidFill>
              </a:rPr>
              <a:t>может быть применен для определения возраста как осадочных, так и изверженных пород и минералов. 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4" y="4056819"/>
            <a:ext cx="3148445" cy="177649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4" y="1026910"/>
            <a:ext cx="3148443" cy="1754001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30" y="2372264"/>
            <a:ext cx="3148444" cy="2098963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615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40416" y="1306346"/>
            <a:ext cx="5607170" cy="532453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На основании наблюдений </a:t>
            </a:r>
            <a:r>
              <a:rPr lang="ru-RU" sz="1700" dirty="0">
                <a:solidFill>
                  <a:schemeClr val="bg1"/>
                </a:solidFill>
              </a:rPr>
              <a:t>радиоактивности пород </a:t>
            </a:r>
            <a:r>
              <a:rPr lang="ru-RU" sz="1700" dirty="0" smtClean="0">
                <a:solidFill>
                  <a:schemeClr val="bg1"/>
                </a:solidFill>
              </a:rPr>
              <a:t>установлено: </a:t>
            </a:r>
            <a:r>
              <a:rPr lang="ru-RU" sz="1700" dirty="0">
                <a:solidFill>
                  <a:schemeClr val="bg1"/>
                </a:solidFill>
              </a:rPr>
              <a:t>изверженные породы обладают большей радиоактивностью, чем осадочные.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Радиоактивные </a:t>
            </a:r>
            <a:r>
              <a:rPr lang="ru-RU" sz="1700" dirty="0">
                <a:solidFill>
                  <a:schemeClr val="bg1"/>
                </a:solidFill>
              </a:rPr>
              <a:t>элементы выносятся по поверхностям сбросов, разломов </a:t>
            </a:r>
            <a:r>
              <a:rPr lang="ru-RU" sz="1700" dirty="0" smtClean="0">
                <a:solidFill>
                  <a:schemeClr val="bg1"/>
                </a:solidFill>
              </a:rPr>
              <a:t>и позволяют </a:t>
            </a:r>
            <a:r>
              <a:rPr lang="ru-RU" sz="1700" dirty="0">
                <a:solidFill>
                  <a:schemeClr val="bg1"/>
                </a:solidFill>
              </a:rPr>
              <a:t>фиксировать линии тектонических нарушений</a:t>
            </a:r>
            <a:r>
              <a:rPr lang="ru-RU" sz="1700" dirty="0" smtClean="0">
                <a:solidFill>
                  <a:schemeClr val="bg1"/>
                </a:solidFill>
              </a:rPr>
              <a:t>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Факт </a:t>
            </a:r>
            <a:r>
              <a:rPr lang="ru-RU" sz="1700" dirty="0">
                <a:solidFill>
                  <a:schemeClr val="bg1"/>
                </a:solidFill>
              </a:rPr>
              <a:t>образования тепла при распаде радиоактивных ядер учитывается при </a:t>
            </a:r>
            <a:r>
              <a:rPr lang="ru-RU" sz="1700" dirty="0" smtClean="0">
                <a:solidFill>
                  <a:schemeClr val="bg1"/>
                </a:solidFill>
              </a:rPr>
              <a:t>изучени</a:t>
            </a:r>
            <a:r>
              <a:rPr lang="ru-RU" sz="1700" dirty="0">
                <a:solidFill>
                  <a:schemeClr val="bg1"/>
                </a:solidFill>
              </a:rPr>
              <a:t>и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>
                <a:solidFill>
                  <a:schemeClr val="bg1"/>
                </a:solidFill>
              </a:rPr>
              <a:t>внутреннего теплового баланса Земли, магматических, вулканических, </a:t>
            </a:r>
            <a:r>
              <a:rPr lang="ru-RU" sz="1700" dirty="0" smtClean="0">
                <a:solidFill>
                  <a:schemeClr val="bg1"/>
                </a:solidFill>
              </a:rPr>
              <a:t>горообразовательных </a:t>
            </a:r>
            <a:r>
              <a:rPr lang="ru-RU" sz="1700" dirty="0">
                <a:solidFill>
                  <a:schemeClr val="bg1"/>
                </a:solidFill>
              </a:rPr>
              <a:t>процессов.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Радиоактивность </a:t>
            </a:r>
            <a:r>
              <a:rPr lang="ru-RU" sz="1700" dirty="0">
                <a:solidFill>
                  <a:schemeClr val="bg1"/>
                </a:solidFill>
              </a:rPr>
              <a:t>морской воды и морских осадков имеет большое значение для океанографических исследований.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Методы</a:t>
            </a:r>
            <a:r>
              <a:rPr lang="ru-RU" sz="1700" dirty="0">
                <a:solidFill>
                  <a:schemeClr val="bg1"/>
                </a:solidFill>
              </a:rPr>
              <a:t>, основанные на радиоактивности, </a:t>
            </a:r>
            <a:r>
              <a:rPr lang="ru-RU" sz="1700" dirty="0" smtClean="0">
                <a:solidFill>
                  <a:schemeClr val="bg1"/>
                </a:solidFill>
              </a:rPr>
              <a:t>используются </a:t>
            </a:r>
            <a:r>
              <a:rPr lang="ru-RU" sz="1700" dirty="0">
                <a:solidFill>
                  <a:schemeClr val="bg1"/>
                </a:solidFill>
              </a:rPr>
              <a:t>в прикладной геологии при геофизических поисках и разведках залежей руд металлов и месторождений нефти.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700" dirty="0" err="1">
                <a:solidFill>
                  <a:schemeClr val="bg1"/>
                </a:solidFill>
              </a:rPr>
              <a:t>Г</a:t>
            </a:r>
            <a:r>
              <a:rPr lang="ru-RU" sz="1700" dirty="0" err="1" smtClean="0">
                <a:solidFill>
                  <a:schemeClr val="bg1"/>
                </a:solidFill>
              </a:rPr>
              <a:t>еологосъемочные</a:t>
            </a:r>
            <a:r>
              <a:rPr lang="ru-RU" sz="1700" dirty="0" smtClean="0">
                <a:solidFill>
                  <a:schemeClr val="bg1"/>
                </a:solidFill>
              </a:rPr>
              <a:t> партии проводят </a:t>
            </a:r>
            <a:r>
              <a:rPr lang="ru-RU" sz="1700" dirty="0">
                <a:solidFill>
                  <a:schemeClr val="bg1"/>
                </a:solidFill>
              </a:rPr>
              <a:t>измерения радиоактивности пород радиометрами. 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В </a:t>
            </a:r>
            <a:r>
              <a:rPr lang="ru-RU" sz="1700" dirty="0">
                <a:solidFill>
                  <a:schemeClr val="bg1"/>
                </a:solidFill>
              </a:rPr>
              <a:t>скважинах проводится </a:t>
            </a:r>
            <a:r>
              <a:rPr lang="el-GR" sz="1700" dirty="0" smtClean="0">
                <a:solidFill>
                  <a:schemeClr val="bg1"/>
                </a:solidFill>
              </a:rPr>
              <a:t>γ</a:t>
            </a:r>
            <a:r>
              <a:rPr lang="ru-RU" sz="1700" dirty="0" smtClean="0">
                <a:solidFill>
                  <a:schemeClr val="bg1"/>
                </a:solidFill>
              </a:rPr>
              <a:t>-каротаж</a:t>
            </a:r>
            <a:r>
              <a:rPr lang="ru-RU" sz="17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6" y="483079"/>
            <a:ext cx="2748911" cy="2126111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52" y="2013313"/>
            <a:ext cx="2739566" cy="1834531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0050"/>
          <a:stretch/>
        </p:blipFill>
        <p:spPr>
          <a:xfrm>
            <a:off x="325407" y="3190824"/>
            <a:ext cx="2743141" cy="199298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50" y="4441427"/>
            <a:ext cx="2739566" cy="2054675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67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 НТБ?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824" t="15263" r="47982" b="48869"/>
          <a:stretch/>
        </p:blipFill>
        <p:spPr>
          <a:xfrm>
            <a:off x="1256212" y="2862028"/>
            <a:ext cx="5887452" cy="3689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824" t="15731" r="62632" b="48245"/>
          <a:stretch/>
        </p:blipFill>
        <p:spPr>
          <a:xfrm>
            <a:off x="7659877" y="2862028"/>
            <a:ext cx="3208421" cy="3705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20962" y="1324821"/>
            <a:ext cx="10791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</a:rPr>
              <a:t>Чтобы познакомиться подробнее с </a:t>
            </a:r>
            <a:r>
              <a:rPr lang="ru-RU" sz="2000" dirty="0" smtClean="0">
                <a:solidFill>
                  <a:prstClr val="black"/>
                </a:solidFill>
              </a:rPr>
              <a:t>материалами о радиоактивности и радиоактивных элементах, </a:t>
            </a:r>
            <a:r>
              <a:rPr lang="ru-RU" sz="2000" dirty="0">
                <a:solidFill>
                  <a:prstClr val="black"/>
                </a:solidFill>
              </a:rPr>
              <a:t>необходимо в поисковой строке электронного каталога набрать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«радиоактивность», «</a:t>
            </a:r>
            <a:r>
              <a:rPr lang="ru-RU" sz="2000" b="1" dirty="0" err="1" smtClean="0">
                <a:solidFill>
                  <a:prstClr val="black"/>
                </a:solidFill>
              </a:rPr>
              <a:t>радиоктивные</a:t>
            </a:r>
            <a:r>
              <a:rPr lang="ru-RU" sz="2000" b="1" dirty="0" smtClean="0">
                <a:solidFill>
                  <a:prstClr val="black"/>
                </a:solidFill>
              </a:rPr>
              <a:t> элементы», «радионуклиды» </a:t>
            </a:r>
            <a:r>
              <a:rPr lang="ru-RU" sz="2000" dirty="0" smtClean="0">
                <a:solidFill>
                  <a:prstClr val="black"/>
                </a:solidFill>
              </a:rPr>
              <a:t>и т.д. </a:t>
            </a:r>
            <a:endParaRPr lang="ru-RU" sz="2000" dirty="0">
              <a:solidFill>
                <a:prstClr val="black"/>
              </a:solidFill>
            </a:endParaRPr>
          </a:p>
          <a:p>
            <a:pPr lvl="0" algn="ctr"/>
            <a:r>
              <a:rPr lang="ru-RU" sz="2000" dirty="0">
                <a:solidFill>
                  <a:prstClr val="black"/>
                </a:solidFill>
              </a:rPr>
              <a:t>Каталог сам найдет необходимые </a:t>
            </a:r>
            <a:r>
              <a:rPr lang="ru-RU" sz="2000" dirty="0" smtClean="0">
                <a:solidFill>
                  <a:prstClr val="black"/>
                </a:solidFill>
              </a:rPr>
              <a:t>документы, </a:t>
            </a:r>
            <a:r>
              <a:rPr lang="ru-RU" sz="2000" dirty="0">
                <a:solidFill>
                  <a:prstClr val="black"/>
                </a:solidFill>
              </a:rPr>
              <a:t>часть из которых доступна в электронном виде.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81579" y="3635285"/>
            <a:ext cx="1322583" cy="213904"/>
          </a:xfrm>
          <a:prstGeom prst="roundRect">
            <a:avLst/>
          </a:prstGeom>
          <a:noFill/>
          <a:ln w="28575">
            <a:solidFill>
              <a:srgbClr val="80B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99796" y="3570516"/>
            <a:ext cx="686856" cy="226422"/>
          </a:xfrm>
          <a:prstGeom prst="roundRect">
            <a:avLst/>
          </a:prstGeom>
          <a:noFill/>
          <a:ln w="28575">
            <a:solidFill>
              <a:srgbClr val="80B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8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/>
          <p:cNvGrpSpPr/>
          <p:nvPr/>
        </p:nvGrpSpPr>
        <p:grpSpPr>
          <a:xfrm>
            <a:off x="-13908" y="-119015"/>
            <a:ext cx="12575957" cy="6984208"/>
            <a:chOff x="-13908" y="-119015"/>
            <a:chExt cx="12575957" cy="6984208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01"/>
            <a:stretch/>
          </p:blipFill>
          <p:spPr>
            <a:xfrm>
              <a:off x="0" y="2608"/>
              <a:ext cx="12214772" cy="655768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382" y="193823"/>
              <a:ext cx="4538190" cy="311114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467" y="1956563"/>
              <a:ext cx="3920516" cy="2940387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65"/>
            <a:stretch/>
          </p:blipFill>
          <p:spPr>
            <a:xfrm>
              <a:off x="0" y="4145280"/>
              <a:ext cx="12214773" cy="2717482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614" y="92163"/>
              <a:ext cx="2517138" cy="355709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37869">
              <a:off x="3398841" y="3227140"/>
              <a:ext cx="694046" cy="69404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89974" l="6152" r="94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7" t="10540" r="4371" b="15174"/>
            <a:stretch/>
          </p:blipFill>
          <p:spPr>
            <a:xfrm rot="20837945">
              <a:off x="1238745" y="3156648"/>
              <a:ext cx="2680115" cy="1678659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993" b="87825" l="13563" r="58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0" t="36380" r="46571" b="11595"/>
            <a:stretch/>
          </p:blipFill>
          <p:spPr>
            <a:xfrm rot="298410">
              <a:off x="1925207" y="5071663"/>
              <a:ext cx="1412422" cy="135257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62" y="2830636"/>
              <a:ext cx="2559767" cy="2559767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57"/>
            <a:stretch/>
          </p:blipFill>
          <p:spPr>
            <a:xfrm>
              <a:off x="-2063" y="1419497"/>
              <a:ext cx="2240218" cy="426730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75" b="99625" l="0" r="992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08" y="3194459"/>
              <a:ext cx="2645325" cy="229280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424" y="2376250"/>
              <a:ext cx="2740575" cy="252976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4065" y="2545957"/>
              <a:ext cx="4003052" cy="400305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681" y="3486425"/>
              <a:ext cx="1162677" cy="1162677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55609" y="3632617"/>
              <a:ext cx="3906440" cy="3217623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204" y="4170188"/>
              <a:ext cx="1054840" cy="1113568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476" y="3908643"/>
              <a:ext cx="883953" cy="83213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250" b="97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847" y="4145280"/>
              <a:ext cx="1000810" cy="100081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7396" l="0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064" y="4810882"/>
              <a:ext cx="984328" cy="984328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81"/>
            <a:stretch/>
          </p:blipFill>
          <p:spPr>
            <a:xfrm flipH="1">
              <a:off x="-8709" y="2753206"/>
              <a:ext cx="1760278" cy="358855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709" y="29164"/>
              <a:ext cx="2703640" cy="192739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12" y="5168135"/>
              <a:ext cx="1251054" cy="1251054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497" y="1828001"/>
              <a:ext cx="4877857" cy="3244703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557" y="4017596"/>
              <a:ext cx="1187928" cy="196513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497" y="4889098"/>
              <a:ext cx="2352202" cy="1481318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5" b="5739"/>
            <a:stretch/>
          </p:blipFill>
          <p:spPr>
            <a:xfrm>
              <a:off x="9210713" y="4295547"/>
              <a:ext cx="2998705" cy="2566807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0750" y="3950966"/>
              <a:ext cx="1143315" cy="1062926"/>
            </a:xfrm>
            <a:prstGeom prst="rect">
              <a:avLst/>
            </a:prstGeom>
          </p:spPr>
        </p:pic>
        <p:grpSp>
          <p:nvGrpSpPr>
            <p:cNvPr id="40" name="Группа 39"/>
            <p:cNvGrpSpPr/>
            <p:nvPr/>
          </p:nvGrpSpPr>
          <p:grpSpPr>
            <a:xfrm>
              <a:off x="3788023" y="4555384"/>
              <a:ext cx="4444498" cy="2309809"/>
              <a:chOff x="3652290" y="4547483"/>
              <a:chExt cx="4444498" cy="2309809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531" y="4598917"/>
                <a:ext cx="2057752" cy="1157486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2290" y="4547483"/>
                <a:ext cx="4444498" cy="2309809"/>
              </a:xfrm>
              <a:prstGeom prst="rect">
                <a:avLst/>
              </a:prstGeom>
            </p:spPr>
          </p:pic>
        </p:grp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89450">
              <a:off x="1084819" y="-119015"/>
              <a:ext cx="694046" cy="694046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65234">
              <a:off x="3441000" y="-94985"/>
              <a:ext cx="694046" cy="694046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89450">
              <a:off x="3934459" y="-103396"/>
              <a:ext cx="427422" cy="42742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40279">
              <a:off x="6553403" y="-96092"/>
              <a:ext cx="427422" cy="4274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89450">
              <a:off x="7273740" y="-27515"/>
              <a:ext cx="694046" cy="694046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65234">
              <a:off x="11642237" y="-40111"/>
              <a:ext cx="694046" cy="694046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88294">
              <a:off x="11616753" y="2884695"/>
              <a:ext cx="694046" cy="694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70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Вопросы?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Научно-техническая библиотека ТПУ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/>
              <a:t>Отдел редких книг и книжных памятников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ru-RU" dirty="0"/>
              <a:t>ул. Белинского 53а, к. </a:t>
            </a:r>
            <a:r>
              <a:rPr lang="ru-RU" dirty="0" smtClean="0"/>
              <a:t>315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ru-RU" dirty="0"/>
              <a:t>(8-3822) 60-63-56, доп. 1273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/>
              <a:t>kalinayp@tpu.ru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ru-RU" dirty="0"/>
              <a:t>Томск, 20-24 сентября </a:t>
            </a:r>
            <a:r>
              <a:rPr lang="ru-RU" dirty="0" smtClean="0"/>
              <a:t>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7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6"/>
          </p:nvPr>
        </p:nvSpPr>
        <p:spPr>
          <a:xfrm>
            <a:off x="7195438" y="1794092"/>
            <a:ext cx="4651186" cy="1785668"/>
          </a:xfrm>
        </p:spPr>
        <p:txBody>
          <a:bodyPr>
            <a:normAutofit fontScale="92500" lnSpcReduction="20000"/>
          </a:bodyPr>
          <a:lstStyle/>
          <a:p>
            <a:pPr marL="449263" indent="-449263">
              <a:lnSpc>
                <a:spcPct val="100000"/>
              </a:lnSpc>
              <a:spcBef>
                <a:spcPts val="0"/>
              </a:spcBef>
            </a:pPr>
            <a:r>
              <a:rPr lang="ru-RU" sz="2400" u="sng" dirty="0" smtClean="0"/>
              <a:t>Периодический закон</a:t>
            </a:r>
          </a:p>
          <a:p>
            <a:pPr marL="449263" indent="-449263">
              <a:lnSpc>
                <a:spcPct val="100000"/>
              </a:lnSpc>
              <a:spcBef>
                <a:spcPts val="0"/>
              </a:spcBef>
            </a:pPr>
            <a:r>
              <a:rPr lang="ru-RU" sz="2400" u="sng" dirty="0" smtClean="0"/>
              <a:t>Радиоактивность</a:t>
            </a:r>
          </a:p>
          <a:p>
            <a:pPr marL="449263" indent="-449263">
              <a:lnSpc>
                <a:spcPct val="100000"/>
              </a:lnSpc>
              <a:spcBef>
                <a:spcPts val="0"/>
              </a:spcBef>
            </a:pPr>
            <a:r>
              <a:rPr lang="ru-RU" sz="2400" u="sng" dirty="0"/>
              <a:t>Радиоактивный </a:t>
            </a:r>
            <a:r>
              <a:rPr lang="ru-RU" sz="2400" u="sng" dirty="0" smtClean="0"/>
              <a:t>распад</a:t>
            </a:r>
          </a:p>
          <a:p>
            <a:pPr marL="449263" indent="-449263">
              <a:lnSpc>
                <a:spcPct val="100000"/>
              </a:lnSpc>
              <a:spcBef>
                <a:spcPts val="0"/>
              </a:spcBef>
            </a:pPr>
            <a:r>
              <a:rPr lang="ru-RU" sz="2400" u="sng" dirty="0"/>
              <a:t>Явление </a:t>
            </a:r>
            <a:r>
              <a:rPr lang="ru-RU" sz="2400" u="sng" dirty="0" smtClean="0"/>
              <a:t>радиоактивности</a:t>
            </a:r>
          </a:p>
          <a:p>
            <a:pPr marL="449263" indent="-449263">
              <a:lnSpc>
                <a:spcPct val="100000"/>
              </a:lnSpc>
              <a:spcBef>
                <a:spcPts val="0"/>
              </a:spcBef>
            </a:pPr>
            <a:r>
              <a:rPr lang="ru-RU" sz="2400" u="sng" dirty="0"/>
              <a:t>Радиоактивность и </a:t>
            </a:r>
            <a:r>
              <a:rPr lang="ru-RU" sz="2400" u="sng" dirty="0" smtClean="0"/>
              <a:t>геология</a:t>
            </a:r>
          </a:p>
          <a:p>
            <a:pPr marL="449263" indent="-449263">
              <a:lnSpc>
                <a:spcPct val="100000"/>
              </a:lnSpc>
              <a:spcBef>
                <a:spcPts val="0"/>
              </a:spcBef>
            </a:pPr>
            <a:r>
              <a:rPr lang="ru-RU" sz="2400" u="sng" dirty="0" smtClean="0"/>
              <a:t>Что в НТБ?</a:t>
            </a:r>
          </a:p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692002" y="2887698"/>
            <a:ext cx="9848341" cy="4040620"/>
            <a:chOff x="3292893" y="3571336"/>
            <a:chExt cx="8118409" cy="33308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893" y="4141833"/>
              <a:ext cx="4332859" cy="2760359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b="28830"/>
            <a:stretch/>
          </p:blipFill>
          <p:spPr>
            <a:xfrm>
              <a:off x="4825665" y="3571336"/>
              <a:ext cx="6585637" cy="328666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9136" y="4053433"/>
              <a:ext cx="432854" cy="176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858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16" y="517928"/>
            <a:ext cx="8961953" cy="7956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80BF44"/>
                </a:solidFill>
              </a:rPr>
              <a:t>Периодический закон </a:t>
            </a:r>
            <a:endParaRPr lang="ru-RU" sz="3600" dirty="0">
              <a:solidFill>
                <a:srgbClr val="80BF4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49042" y="1382611"/>
            <a:ext cx="562442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Фундаментальный </a:t>
            </a:r>
            <a:r>
              <a:rPr lang="ru-RU" sz="1700" dirty="0">
                <a:solidFill>
                  <a:schemeClr val="bg1"/>
                </a:solidFill>
              </a:rPr>
              <a:t>закон природы, открытый </a:t>
            </a:r>
            <a:r>
              <a:rPr lang="ru-RU" sz="1700" b="1" dirty="0" smtClean="0">
                <a:solidFill>
                  <a:schemeClr val="bg1"/>
                </a:solidFill>
              </a:rPr>
              <a:t>Дмитрием Ивановичем </a:t>
            </a:r>
            <a:r>
              <a:rPr lang="ru-RU" sz="1700" b="1" dirty="0">
                <a:solidFill>
                  <a:schemeClr val="bg1"/>
                </a:solidFill>
              </a:rPr>
              <a:t>Менделеевым </a:t>
            </a:r>
            <a:r>
              <a:rPr lang="ru-RU" sz="1700" dirty="0">
                <a:solidFill>
                  <a:schemeClr val="bg1"/>
                </a:solidFill>
              </a:rPr>
              <a:t>в </a:t>
            </a:r>
            <a:r>
              <a:rPr lang="ru-RU" sz="1700" b="1" dirty="0">
                <a:solidFill>
                  <a:schemeClr val="bg1"/>
                </a:solidFill>
              </a:rPr>
              <a:t>1869 </a:t>
            </a:r>
            <a:r>
              <a:rPr lang="ru-RU" sz="1700" b="1" dirty="0" smtClean="0">
                <a:solidFill>
                  <a:schemeClr val="bg1"/>
                </a:solidFill>
              </a:rPr>
              <a:t>г.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>
                <a:solidFill>
                  <a:schemeClr val="bg1"/>
                </a:solidFill>
              </a:rPr>
              <a:t>при сопоставлении свойств известных в то время химических элементов и величин их атомных масс.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chemeClr val="bg1"/>
                </a:solidFill>
              </a:rPr>
              <a:t>Свои </a:t>
            </a:r>
            <a:r>
              <a:rPr lang="ru-RU" sz="1700" dirty="0">
                <a:solidFill>
                  <a:schemeClr val="bg1"/>
                </a:solidFill>
              </a:rPr>
              <a:t>заключения о взаимосвязи между атомной </a:t>
            </a:r>
            <a:r>
              <a:rPr lang="ru-RU" sz="1700" dirty="0" smtClean="0">
                <a:solidFill>
                  <a:schemeClr val="bg1"/>
                </a:solidFill>
              </a:rPr>
              <a:t>массой </a:t>
            </a:r>
            <a:r>
              <a:rPr lang="ru-RU" sz="1700" dirty="0">
                <a:solidFill>
                  <a:schemeClr val="bg1"/>
                </a:solidFill>
              </a:rPr>
              <a:t>и свойствами </a:t>
            </a:r>
            <a:r>
              <a:rPr lang="ru-RU" sz="1700" dirty="0" smtClean="0">
                <a:solidFill>
                  <a:schemeClr val="bg1"/>
                </a:solidFill>
              </a:rPr>
              <a:t>элементов </a:t>
            </a:r>
            <a:r>
              <a:rPr lang="ru-RU" sz="1700" dirty="0">
                <a:solidFill>
                  <a:schemeClr val="bg1"/>
                </a:solidFill>
              </a:rPr>
              <a:t>Менделеев изложил в статье «Естественная система элементов и применение её к указанию свойств неоткрытых элементов</a:t>
            </a:r>
            <a:r>
              <a:rPr lang="ru-RU" sz="1700" dirty="0" smtClean="0">
                <a:solidFill>
                  <a:schemeClr val="bg1"/>
                </a:solidFill>
              </a:rPr>
              <a:t>»: </a:t>
            </a:r>
            <a:r>
              <a:rPr lang="ru-RU" sz="1700" dirty="0">
                <a:solidFill>
                  <a:schemeClr val="bg1"/>
                </a:solidFill>
              </a:rPr>
              <a:t>впервые </a:t>
            </a:r>
            <a:r>
              <a:rPr lang="ru-RU" sz="1700" dirty="0" smtClean="0">
                <a:solidFill>
                  <a:schemeClr val="bg1"/>
                </a:solidFill>
              </a:rPr>
              <a:t>употреблен </a:t>
            </a:r>
            <a:r>
              <a:rPr lang="ru-RU" sz="1700" dirty="0">
                <a:solidFill>
                  <a:schemeClr val="bg1"/>
                </a:solidFill>
              </a:rPr>
              <a:t>термин «закон </a:t>
            </a:r>
            <a:r>
              <a:rPr lang="ru-RU" sz="1700" dirty="0" smtClean="0">
                <a:solidFill>
                  <a:schemeClr val="bg1"/>
                </a:solidFill>
              </a:rPr>
              <a:t>периодичности»; предсказаны и описаны </a:t>
            </a:r>
            <a:r>
              <a:rPr lang="ru-RU" sz="1700" dirty="0">
                <a:solidFill>
                  <a:schemeClr val="bg1"/>
                </a:solidFill>
              </a:rPr>
              <a:t>атомные </a:t>
            </a:r>
            <a:r>
              <a:rPr lang="ru-RU" sz="1700" dirty="0" smtClean="0">
                <a:solidFill>
                  <a:schemeClr val="bg1"/>
                </a:solidFill>
              </a:rPr>
              <a:t>веса и </a:t>
            </a:r>
            <a:r>
              <a:rPr lang="ru-RU" sz="1700" dirty="0">
                <a:solidFill>
                  <a:schemeClr val="bg1"/>
                </a:solidFill>
              </a:rPr>
              <a:t>свойства трех не открытых элементов – «</a:t>
            </a:r>
            <a:r>
              <a:rPr lang="ru-RU" sz="1700" dirty="0" err="1">
                <a:solidFill>
                  <a:schemeClr val="bg1"/>
                </a:solidFill>
              </a:rPr>
              <a:t>экаалюминия</a:t>
            </a:r>
            <a:r>
              <a:rPr lang="ru-RU" sz="1700" dirty="0">
                <a:solidFill>
                  <a:schemeClr val="bg1"/>
                </a:solidFill>
              </a:rPr>
              <a:t>», «</a:t>
            </a:r>
            <a:r>
              <a:rPr lang="ru-RU" sz="1700" dirty="0" err="1">
                <a:solidFill>
                  <a:schemeClr val="bg1"/>
                </a:solidFill>
              </a:rPr>
              <a:t>экабора</a:t>
            </a:r>
            <a:r>
              <a:rPr lang="ru-RU" sz="1700" dirty="0">
                <a:solidFill>
                  <a:schemeClr val="bg1"/>
                </a:solidFill>
              </a:rPr>
              <a:t>» и «</a:t>
            </a:r>
            <a:r>
              <a:rPr lang="ru-RU" sz="1700" dirty="0" err="1" smtClean="0">
                <a:solidFill>
                  <a:schemeClr val="bg1"/>
                </a:solidFill>
              </a:rPr>
              <a:t>экасилиция</a:t>
            </a:r>
            <a:r>
              <a:rPr lang="ru-RU" sz="1700" dirty="0" smtClean="0">
                <a:solidFill>
                  <a:schemeClr val="bg1"/>
                </a:solidFill>
              </a:rPr>
              <a:t>».</a:t>
            </a:r>
            <a:endParaRPr lang="ru-RU" sz="1700" dirty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chemeClr val="bg1"/>
                </a:solidFill>
              </a:rPr>
              <a:t>В августе </a:t>
            </a:r>
            <a:r>
              <a:rPr lang="ru-RU" sz="1700" dirty="0" smtClean="0">
                <a:solidFill>
                  <a:schemeClr val="bg1"/>
                </a:solidFill>
              </a:rPr>
              <a:t>того же года вышла статья «</a:t>
            </a:r>
            <a:r>
              <a:rPr lang="ru-RU" sz="1700" dirty="0">
                <a:solidFill>
                  <a:schemeClr val="bg1"/>
                </a:solidFill>
              </a:rPr>
              <a:t>Периодическая </a:t>
            </a:r>
            <a:r>
              <a:rPr lang="ru-RU" sz="1700" dirty="0" smtClean="0">
                <a:solidFill>
                  <a:schemeClr val="bg1"/>
                </a:solidFill>
              </a:rPr>
              <a:t>законность </a:t>
            </a:r>
            <a:r>
              <a:rPr lang="ru-RU" sz="1700" dirty="0">
                <a:solidFill>
                  <a:schemeClr val="bg1"/>
                </a:solidFill>
              </a:rPr>
              <a:t>химических элементов</a:t>
            </a:r>
            <a:r>
              <a:rPr lang="ru-RU" sz="1700" dirty="0" smtClean="0">
                <a:solidFill>
                  <a:schemeClr val="bg1"/>
                </a:solidFill>
              </a:rPr>
              <a:t>»: таблица </a:t>
            </a:r>
            <a:r>
              <a:rPr lang="ru-RU" sz="1700" dirty="0">
                <a:solidFill>
                  <a:schemeClr val="bg1"/>
                </a:solidFill>
              </a:rPr>
              <a:t>приняла вполне современный </a:t>
            </a:r>
            <a:r>
              <a:rPr lang="ru-RU" sz="1700" dirty="0" smtClean="0">
                <a:solidFill>
                  <a:schemeClr val="bg1"/>
                </a:solidFill>
              </a:rPr>
              <a:t>вид; приводится формулировка </a:t>
            </a:r>
            <a:r>
              <a:rPr lang="ru-RU" sz="1700" dirty="0">
                <a:solidFill>
                  <a:schemeClr val="bg1"/>
                </a:solidFill>
              </a:rPr>
              <a:t>периодического </a:t>
            </a:r>
            <a:r>
              <a:rPr lang="ru-RU" sz="1700" dirty="0" smtClean="0">
                <a:solidFill>
                  <a:schemeClr val="bg1"/>
                </a:solidFill>
              </a:rPr>
              <a:t>закона: </a:t>
            </a:r>
          </a:p>
          <a:p>
            <a:pPr algn="r"/>
            <a:r>
              <a:rPr lang="ru-RU" sz="1700" b="1" dirty="0" smtClean="0">
                <a:solidFill>
                  <a:schemeClr val="bg1"/>
                </a:solidFill>
              </a:rPr>
              <a:t>«</a:t>
            </a:r>
            <a:r>
              <a:rPr lang="ru-RU" sz="1700" b="1" dirty="0">
                <a:solidFill>
                  <a:schemeClr val="bg1"/>
                </a:solidFill>
              </a:rPr>
              <a:t>Свойства элементов, а потому и свойства образуемых ими простых и сложных тел, стоят в периодической зависимости от их атомного веса».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1490464"/>
            <a:ext cx="5951872" cy="5367536"/>
            <a:chOff x="0" y="1490464"/>
            <a:chExt cx="5951872" cy="536753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57" y="1490464"/>
              <a:ext cx="5636233" cy="2413012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4" t="77728" r="13868" b="2172"/>
            <a:stretch/>
          </p:blipFill>
          <p:spPr>
            <a:xfrm>
              <a:off x="0" y="5033590"/>
              <a:ext cx="2053087" cy="145535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0" y="4080340"/>
              <a:ext cx="1917197" cy="953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938" y="2997324"/>
              <a:ext cx="3908934" cy="3860676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6" r="17814"/>
            <a:stretch/>
          </p:blipFill>
          <p:spPr>
            <a:xfrm>
              <a:off x="263883" y="5475412"/>
              <a:ext cx="1207698" cy="129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4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451" y="509301"/>
            <a:ext cx="8961953" cy="7956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Радиоактивность</a:t>
            </a:r>
            <a:endParaRPr lang="ru-RU" sz="3600" dirty="0">
              <a:solidFill>
                <a:srgbClr val="92D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6443931" y="1442996"/>
            <a:ext cx="5374257" cy="487198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/>
              <a:t>самопроизвольное </a:t>
            </a:r>
            <a:r>
              <a:rPr lang="ru-RU" b="1" dirty="0"/>
              <a:t>превращение неустойчивых изотопов одного химического элемента в изотоп другого элемента, сопровождающееся испусканием элементарных частиц. </a:t>
            </a:r>
            <a:endParaRPr lang="ru-RU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Радиоактивный </a:t>
            </a:r>
            <a:r>
              <a:rPr lang="ru-RU" dirty="0"/>
              <a:t>распад ядра возможен тогда, когда он энергетически </a:t>
            </a:r>
            <a:r>
              <a:rPr lang="ru-RU" dirty="0" smtClean="0"/>
              <a:t>выгоден</a:t>
            </a:r>
            <a:r>
              <a:rPr lang="ru-RU" dirty="0"/>
              <a:t>, т.е. </a:t>
            </a:r>
            <a:r>
              <a:rPr lang="ru-RU" b="1" dirty="0"/>
              <a:t>сопровождается выделением энергии</a:t>
            </a:r>
            <a:r>
              <a:rPr lang="ru-RU" dirty="0" smtClean="0"/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1" y="1442996"/>
            <a:ext cx="5442925" cy="48719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921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495" y="526554"/>
            <a:ext cx="8961953" cy="7956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Радиоактивный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92D050"/>
                </a:solidFill>
              </a:rPr>
              <a:t>распад</a:t>
            </a:r>
            <a:endParaRPr lang="ru-RU" sz="3600" dirty="0">
              <a:solidFill>
                <a:srgbClr val="92D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92964" y="1604574"/>
            <a:ext cx="5433851" cy="46166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2100" dirty="0" smtClean="0">
                <a:solidFill>
                  <a:schemeClr val="bg1"/>
                </a:solidFill>
              </a:rPr>
              <a:t>от </a:t>
            </a:r>
            <a:r>
              <a:rPr lang="ru-RU" sz="2100" dirty="0">
                <a:solidFill>
                  <a:schemeClr val="bg1"/>
                </a:solidFill>
              </a:rPr>
              <a:t>лат. </a:t>
            </a:r>
            <a:r>
              <a:rPr lang="ru-RU" sz="2100" dirty="0" err="1">
                <a:solidFill>
                  <a:schemeClr val="bg1"/>
                </a:solidFill>
              </a:rPr>
              <a:t>radius</a:t>
            </a:r>
            <a:r>
              <a:rPr lang="ru-RU" sz="2100" dirty="0">
                <a:solidFill>
                  <a:schemeClr val="bg1"/>
                </a:solidFill>
              </a:rPr>
              <a:t> «луч» и </a:t>
            </a:r>
            <a:r>
              <a:rPr lang="ru-RU" sz="2100" dirty="0" err="1">
                <a:solidFill>
                  <a:schemeClr val="bg1"/>
                </a:solidFill>
              </a:rPr>
              <a:t>āctīvus</a:t>
            </a:r>
            <a:r>
              <a:rPr lang="ru-RU" sz="2100" dirty="0">
                <a:solidFill>
                  <a:schemeClr val="bg1"/>
                </a:solidFill>
              </a:rPr>
              <a:t> «действенный», через фр. </a:t>
            </a:r>
            <a:r>
              <a:rPr lang="ru-RU" sz="2100" dirty="0" err="1">
                <a:solidFill>
                  <a:schemeClr val="bg1"/>
                </a:solidFill>
              </a:rPr>
              <a:t>radioactif</a:t>
            </a:r>
            <a:r>
              <a:rPr lang="ru-RU" sz="2100" dirty="0">
                <a:solidFill>
                  <a:schemeClr val="bg1"/>
                </a:solidFill>
              </a:rPr>
              <a:t>, букв. − «радиоактивность</a:t>
            </a:r>
            <a:r>
              <a:rPr lang="ru-RU" sz="2100" dirty="0" smtClean="0">
                <a:solidFill>
                  <a:schemeClr val="bg1"/>
                </a:solidFill>
              </a:rPr>
              <a:t>». 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2100" b="1" dirty="0" smtClean="0">
                <a:solidFill>
                  <a:schemeClr val="bg1"/>
                </a:solidFill>
              </a:rPr>
              <a:t>спонтанное </a:t>
            </a:r>
            <a:r>
              <a:rPr lang="ru-RU" sz="2100" b="1" dirty="0">
                <a:solidFill>
                  <a:schemeClr val="bg1"/>
                </a:solidFill>
              </a:rPr>
              <a:t>изменение состава (заряда Z, массового числа A) или внутреннего строения нестабильных атомных ядер путём испускания элементарных частиц, </a:t>
            </a:r>
            <a:r>
              <a:rPr lang="el-GR" sz="2100" b="1" dirty="0" smtClean="0">
                <a:solidFill>
                  <a:schemeClr val="bg1"/>
                </a:solidFill>
              </a:rPr>
              <a:t>γ</a:t>
            </a:r>
            <a:r>
              <a:rPr lang="ru-RU" sz="2100" b="1" dirty="0" smtClean="0">
                <a:solidFill>
                  <a:schemeClr val="bg1"/>
                </a:solidFill>
              </a:rPr>
              <a:t>-квантов </a:t>
            </a:r>
            <a:r>
              <a:rPr lang="ru-RU" sz="2100" b="1" dirty="0">
                <a:solidFill>
                  <a:schemeClr val="bg1"/>
                </a:solidFill>
              </a:rPr>
              <a:t>и/или ядерных фрагментов. </a:t>
            </a:r>
            <a:r>
              <a:rPr lang="ru-RU" sz="2100" dirty="0">
                <a:solidFill>
                  <a:schemeClr val="bg1"/>
                </a:solidFill>
              </a:rPr>
              <a:t>Процесс радиоактивного распада также называют </a:t>
            </a:r>
            <a:r>
              <a:rPr lang="ru-RU" sz="2100" b="1" dirty="0">
                <a:solidFill>
                  <a:schemeClr val="bg1"/>
                </a:solidFill>
              </a:rPr>
              <a:t>радиоактивностью</a:t>
            </a:r>
            <a:r>
              <a:rPr lang="ru-RU" sz="2100" dirty="0">
                <a:solidFill>
                  <a:schemeClr val="bg1"/>
                </a:solidFill>
              </a:rPr>
              <a:t>, а соответствующие нуклиды − </a:t>
            </a:r>
            <a:r>
              <a:rPr lang="ru-RU" sz="2100" b="1" dirty="0">
                <a:solidFill>
                  <a:schemeClr val="bg1"/>
                </a:solidFill>
              </a:rPr>
              <a:t>радиоактивными (радионуклидами)</a:t>
            </a:r>
            <a:r>
              <a:rPr lang="ru-RU" sz="2100" dirty="0">
                <a:solidFill>
                  <a:schemeClr val="bg1"/>
                </a:solidFill>
              </a:rPr>
              <a:t>. Радиоактивными называют также вещества, содержащие </a:t>
            </a:r>
            <a:r>
              <a:rPr lang="ru-RU" sz="2100" b="1" dirty="0">
                <a:solidFill>
                  <a:schemeClr val="bg1"/>
                </a:solidFill>
              </a:rPr>
              <a:t>радиоактивные ядра</a:t>
            </a:r>
            <a:r>
              <a:rPr lang="ru-RU" sz="21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82" y="1442991"/>
            <a:ext cx="4999153" cy="346282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43" y="4100364"/>
            <a:ext cx="3873260" cy="210305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87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495" y="529793"/>
            <a:ext cx="8961953" cy="7956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Явление радиоактивности</a:t>
            </a:r>
            <a:endParaRPr lang="ru-RU" sz="3600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14899" y="1496410"/>
                <a:ext cx="5429169" cy="476047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ru-RU" sz="2000" dirty="0" smtClean="0">
                    <a:solidFill>
                      <a:schemeClr val="bg1"/>
                    </a:solidFill>
                  </a:rPr>
                  <a:t>Открыто в 1896 г. французским физиком </a:t>
                </a:r>
                <a:r>
                  <a:rPr lang="ru-RU" sz="2000" b="1" dirty="0" smtClean="0">
                    <a:solidFill>
                      <a:schemeClr val="bg1"/>
                    </a:solidFill>
                  </a:rPr>
                  <a:t>Антуаном Анри Беккерелем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. Он обнаружил, что соли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U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 испускают неизвестное излучение, способное проникать через непрозрачные для света преграды и вызывать почернение фотоэмульсии. </a:t>
                </a:r>
                <a:endParaRPr lang="en-US" sz="2000" dirty="0" smtClean="0">
                  <a:solidFill>
                    <a:schemeClr val="bg1"/>
                  </a:solidFill>
                </a:endParaRPr>
              </a:p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ru-RU" sz="2000" b="1" dirty="0">
                    <a:solidFill>
                      <a:schemeClr val="bg1"/>
                    </a:solidFill>
                  </a:rPr>
                  <a:t>Мария и Пьер Кюри 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в 1898 г. обнаружили радиоактивность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Th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 и открыли два новых радиоактивных элемента –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1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mr>
                      <m:mr>
                        <m:e>
                          <m:r>
                            <a:rPr lang="en-US" sz="1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e>
                      </m:mr>
                    </m:m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Po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2000" dirty="0">
                    <a:solidFill>
                      <a:schemeClr val="bg1"/>
                    </a:solidFill>
                  </a:rPr>
                  <a:t>и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ru-RU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e>
                      </m:mr>
                      <m:m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88</m:t>
                          </m:r>
                        </m:e>
                      </m:mr>
                    </m:m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Ra.</a:t>
                </a:r>
                <a:endParaRPr lang="ru-RU" sz="2000" dirty="0">
                  <a:solidFill>
                    <a:schemeClr val="bg1"/>
                  </a:solidFill>
                </a:endParaRPr>
              </a:p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ru-RU" sz="2000" b="1" dirty="0" smtClean="0">
                    <a:solidFill>
                      <a:schemeClr val="bg1"/>
                    </a:solidFill>
                  </a:rPr>
                  <a:t>Эрнестом Резерфордом 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было </a:t>
                </a:r>
                <a:r>
                  <a:rPr lang="ru-RU" sz="2000" dirty="0">
                    <a:solidFill>
                      <a:schemeClr val="bg1"/>
                    </a:solidFill>
                  </a:rPr>
                  <a:t>выяснено, что радиоактивные ядра могут испускать частицы трех видов: 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положительно </a:t>
                </a:r>
                <a:r>
                  <a:rPr lang="ru-RU" sz="2000" dirty="0">
                    <a:solidFill>
                      <a:schemeClr val="bg1"/>
                    </a:solidFill>
                  </a:rPr>
                  <a:t>и 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отрицательно </a:t>
                </a:r>
                <a:r>
                  <a:rPr lang="ru-RU" sz="2000" dirty="0">
                    <a:solidFill>
                      <a:schemeClr val="bg1"/>
                    </a:solidFill>
                  </a:rPr>
                  <a:t>заряженные и нейтральные. Эти три вида излучений были названы α-, β- и γ-излучениями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99" y="1496410"/>
                <a:ext cx="5429169" cy="4760470"/>
              </a:xfrm>
              <a:prstGeom prst="rect">
                <a:avLst/>
              </a:prstGeom>
              <a:blipFill>
                <a:blip r:embed="rId3"/>
                <a:stretch>
                  <a:fillRect l="-1010" t="-128" r="-898" b="-17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2" name="Группа 121"/>
          <p:cNvGrpSpPr/>
          <p:nvPr/>
        </p:nvGrpSpPr>
        <p:grpSpPr>
          <a:xfrm>
            <a:off x="1866974" y="2498350"/>
            <a:ext cx="2708985" cy="3052233"/>
            <a:chOff x="590373" y="1997410"/>
            <a:chExt cx="4306911" cy="485262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15" b="51389" l="24000" r="77100"/>
                      </a14:imgEffect>
                      <a14:imgEffect>
                        <a14:artisticGlowEdges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6" t="4575" r="20917" b="47059"/>
            <a:stretch/>
          </p:blipFill>
          <p:spPr>
            <a:xfrm>
              <a:off x="1607642" y="1997410"/>
              <a:ext cx="2275079" cy="2191297"/>
            </a:xfrm>
            <a:prstGeom prst="rect">
              <a:avLst/>
            </a:prstGeom>
          </p:spPr>
        </p:pic>
        <p:sp>
          <p:nvSpPr>
            <p:cNvPr id="24" name="Овал 23"/>
            <p:cNvSpPr/>
            <p:nvPr/>
          </p:nvSpPr>
          <p:spPr>
            <a:xfrm>
              <a:off x="2586980" y="2956007"/>
              <a:ext cx="354069" cy="38066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197185" y="3535909"/>
              <a:ext cx="173267" cy="19921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823216" y="2271384"/>
              <a:ext cx="173267" cy="19921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1995610" y="3262761"/>
              <a:ext cx="173267" cy="19921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6" name="Рисунок 1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1852" l="0" r="99000"/>
                      </a14:imgEffect>
                      <a14:imgEffect>
                        <a14:sharpenSoften amount="-25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5" t="49936" r="10245" b="7701"/>
            <a:stretch/>
          </p:blipFill>
          <p:spPr>
            <a:xfrm rot="14388097" flipH="1" flipV="1">
              <a:off x="106857" y="4069155"/>
              <a:ext cx="2970972" cy="2003940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1852" l="0" r="99000"/>
                      </a14:imgEffect>
                      <a14:imgEffect>
                        <a14:sharpenSoften amount="-25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5" t="49936" r="10245" b="7701"/>
            <a:stretch/>
          </p:blipFill>
          <p:spPr>
            <a:xfrm rot="18022068" flipH="1">
              <a:off x="2400560" y="4071400"/>
              <a:ext cx="2982042" cy="2011406"/>
            </a:xfrm>
            <a:prstGeom prst="rect">
              <a:avLst/>
            </a:prstGeom>
          </p:spPr>
        </p:pic>
        <p:sp>
          <p:nvSpPr>
            <p:cNvPr id="118" name="Прямоугольник 117"/>
            <p:cNvSpPr/>
            <p:nvPr/>
          </p:nvSpPr>
          <p:spPr>
            <a:xfrm>
              <a:off x="1479176" y="5943600"/>
              <a:ext cx="1046969" cy="90643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2940000" y="5943600"/>
              <a:ext cx="1046969" cy="90643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1529591" y="5809129"/>
              <a:ext cx="933802" cy="13447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6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6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3004921" y="5809129"/>
              <a:ext cx="933802" cy="13447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6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6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95" y="4622001"/>
            <a:ext cx="1527878" cy="193403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02" y="1325465"/>
            <a:ext cx="1573297" cy="213575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t="15077" r="45584" b="19290"/>
          <a:stretch/>
        </p:blipFill>
        <p:spPr>
          <a:xfrm>
            <a:off x="711716" y="1314233"/>
            <a:ext cx="1661603" cy="213854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r="52580"/>
          <a:stretch/>
        </p:blipFill>
        <p:spPr>
          <a:xfrm>
            <a:off x="553154" y="4622001"/>
            <a:ext cx="1514684" cy="193403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926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35306" y="1754917"/>
            <a:ext cx="5227607" cy="40934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Во втором десятилетии XX в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>
                <a:solidFill>
                  <a:schemeClr val="bg1"/>
                </a:solidFill>
              </a:rPr>
              <a:t>, после открытия Э. Резерфордом ядерного строения атомов, было установлено, что радиоактивность – это </a:t>
            </a:r>
            <a:r>
              <a:rPr lang="ru-RU" sz="2000" b="1" dirty="0">
                <a:solidFill>
                  <a:schemeClr val="bg1"/>
                </a:solidFill>
              </a:rPr>
              <a:t>свойство атомных ядер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Нобелевская премия 1944 г. за открытие деления ядер была присуждена химику </a:t>
            </a:r>
            <a:r>
              <a:rPr lang="ru-RU" sz="2000" b="1" dirty="0">
                <a:solidFill>
                  <a:schemeClr val="bg1"/>
                </a:solidFill>
              </a:rPr>
              <a:t>Отто Гану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В 1951 г. Нобелевская премия за открытие двух первых в Периодической системе трансурановых элементов была присуждена химику </a:t>
            </a:r>
            <a:r>
              <a:rPr lang="ru-RU" sz="2000" b="1" dirty="0" err="1">
                <a:solidFill>
                  <a:schemeClr val="bg1"/>
                </a:solidFill>
              </a:rPr>
              <a:t>Гленну</a:t>
            </a:r>
            <a:r>
              <a:rPr lang="ru-RU" sz="2000" b="1" dirty="0">
                <a:solidFill>
                  <a:schemeClr val="bg1"/>
                </a:solidFill>
              </a:rPr>
              <a:t> Теодору </a:t>
            </a:r>
            <a:r>
              <a:rPr lang="ru-RU" sz="2000" b="1" dirty="0" err="1">
                <a:solidFill>
                  <a:schemeClr val="bg1"/>
                </a:solidFill>
              </a:rPr>
              <a:t>Сиборгу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физику </a:t>
            </a:r>
            <a:r>
              <a:rPr lang="ru-RU" sz="2000" b="1" dirty="0">
                <a:solidFill>
                  <a:schemeClr val="bg1"/>
                </a:solidFill>
              </a:rPr>
              <a:t>Эдвину </a:t>
            </a:r>
            <a:r>
              <a:rPr lang="ru-RU" sz="2000" b="1" dirty="0" err="1">
                <a:solidFill>
                  <a:schemeClr val="bg1"/>
                </a:solidFill>
              </a:rPr>
              <a:t>Маттисону</a:t>
            </a:r>
            <a:r>
              <a:rPr lang="ru-RU" sz="2000" b="1" dirty="0">
                <a:solidFill>
                  <a:schemeClr val="bg1"/>
                </a:solidFill>
              </a:rPr>
              <a:t> Макмиллану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02" y="3271656"/>
            <a:ext cx="3455232" cy="30428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41935"/>
          <a:stretch/>
        </p:blipFill>
        <p:spPr>
          <a:xfrm>
            <a:off x="3960583" y="2041597"/>
            <a:ext cx="1742564" cy="230083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6" t="181" r="9007" b="-181"/>
          <a:stretch/>
        </p:blipFill>
        <p:spPr>
          <a:xfrm>
            <a:off x="622889" y="2044948"/>
            <a:ext cx="1625025" cy="229748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10320" r="9505" b="8301"/>
          <a:stretch/>
        </p:blipFill>
        <p:spPr>
          <a:xfrm>
            <a:off x="2238425" y="739008"/>
            <a:ext cx="1849185" cy="230083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08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35306" y="2457881"/>
            <a:ext cx="5374256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Начало геохронологическим исследованиям </a:t>
            </a:r>
            <a:r>
              <a:rPr lang="ru-RU" sz="2000" dirty="0" smtClean="0">
                <a:solidFill>
                  <a:schemeClr val="bg1"/>
                </a:solidFill>
              </a:rPr>
              <a:t>в России </a:t>
            </a:r>
            <a:r>
              <a:rPr lang="ru-RU" sz="2000" dirty="0">
                <a:solidFill>
                  <a:schemeClr val="bg1"/>
                </a:solidFill>
              </a:rPr>
              <a:t>было положено </a:t>
            </a:r>
            <a:r>
              <a:rPr lang="ru-RU" sz="2000" b="1" dirty="0">
                <a:solidFill>
                  <a:schemeClr val="bg1"/>
                </a:solidFill>
              </a:rPr>
              <a:t>Владимиром Ивановичем </a:t>
            </a:r>
            <a:r>
              <a:rPr lang="ru-RU" sz="2000" b="1" dirty="0" smtClean="0">
                <a:solidFill>
                  <a:schemeClr val="bg1"/>
                </a:solidFill>
              </a:rPr>
              <a:t>Вернадским (1863-1945) </a:t>
            </a:r>
            <a:r>
              <a:rPr lang="ru-RU" sz="2000" dirty="0" smtClean="0">
                <a:solidFill>
                  <a:schemeClr val="bg1"/>
                </a:solidFill>
              </a:rPr>
              <a:t>– </a:t>
            </a:r>
            <a:r>
              <a:rPr lang="ru-RU" sz="2000" dirty="0">
                <a:solidFill>
                  <a:schemeClr val="bg1"/>
                </a:solidFill>
              </a:rPr>
              <a:t>основателем Радиевого института.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Еще </a:t>
            </a:r>
            <a:r>
              <a:rPr lang="ru-RU" sz="2000" dirty="0">
                <a:solidFill>
                  <a:schemeClr val="bg1"/>
                </a:solidFill>
              </a:rPr>
              <a:t>в 20-х годах, занимаясь радиогеологией, Владимир Иванович проявлял особый интерес к определению геологического возраста радиоактивным методом.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82" y="1135887"/>
            <a:ext cx="3386392" cy="4515190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349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45" y="509300"/>
            <a:ext cx="8954764" cy="7956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92D050"/>
                </a:solidFill>
              </a:rPr>
              <a:t>Радиоактивность </a:t>
            </a:r>
            <a:r>
              <a:rPr lang="ru-RU" sz="3600" dirty="0">
                <a:solidFill>
                  <a:srgbClr val="92D050"/>
                </a:solidFill>
              </a:rPr>
              <a:t>и</a:t>
            </a:r>
            <a:r>
              <a:rPr lang="ru-RU" sz="3600" dirty="0" smtClean="0">
                <a:solidFill>
                  <a:srgbClr val="92D050"/>
                </a:solidFill>
              </a:rPr>
              <a:t> геология</a:t>
            </a:r>
            <a:endParaRPr lang="ru-RU" sz="3600" dirty="0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7882" y="1864104"/>
            <a:ext cx="5500692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Радиоактивные </a:t>
            </a:r>
            <a:r>
              <a:rPr lang="ru-RU" dirty="0">
                <a:solidFill>
                  <a:schemeClr val="bg1"/>
                </a:solidFill>
              </a:rPr>
              <a:t>элементы </a:t>
            </a:r>
            <a:r>
              <a:rPr lang="ru-RU" dirty="0" smtClean="0">
                <a:solidFill>
                  <a:schemeClr val="bg1"/>
                </a:solidFill>
              </a:rPr>
              <a:t>встречаются </a:t>
            </a:r>
            <a:r>
              <a:rPr lang="ru-RU" dirty="0">
                <a:solidFill>
                  <a:schemeClr val="bg1"/>
                </a:solidFill>
              </a:rPr>
              <a:t>в горных породах, морских отложениях, почве, природных </a:t>
            </a:r>
            <a:r>
              <a:rPr lang="ru-RU" dirty="0" smtClean="0">
                <a:solidFill>
                  <a:schemeClr val="bg1"/>
                </a:solidFill>
              </a:rPr>
              <a:t>водах</a:t>
            </a:r>
            <a:r>
              <a:rPr lang="ru-RU" dirty="0">
                <a:solidFill>
                  <a:schemeClr val="bg1"/>
                </a:solidFill>
              </a:rPr>
              <a:t>, атмосфере. </a:t>
            </a:r>
            <a:endParaRPr lang="en-US" dirty="0" smtClean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Широко применяются </a:t>
            </a:r>
            <a:r>
              <a:rPr lang="ru-RU" dirty="0">
                <a:solidFill>
                  <a:schemeClr val="bg1"/>
                </a:solidFill>
              </a:rPr>
              <a:t>радиометрические методы для поиска полезных ископаемых. </a:t>
            </a:r>
            <a:endParaRPr lang="en-US" dirty="0" smtClean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основе данных о </a:t>
            </a:r>
            <a:r>
              <a:rPr lang="ru-RU" dirty="0" smtClean="0">
                <a:solidFill>
                  <a:schemeClr val="bg1"/>
                </a:solidFill>
              </a:rPr>
              <a:t>радиоактивности определяется </a:t>
            </a:r>
            <a:r>
              <a:rPr lang="ru-RU" dirty="0">
                <a:solidFill>
                  <a:schemeClr val="bg1"/>
                </a:solidFill>
              </a:rPr>
              <a:t>возраст Земли, горных пород, </a:t>
            </a:r>
            <a:r>
              <a:rPr lang="ru-RU" dirty="0" smtClean="0">
                <a:solidFill>
                  <a:schemeClr val="bg1"/>
                </a:solidFill>
              </a:rPr>
              <a:t>исследуется </a:t>
            </a:r>
            <a:r>
              <a:rPr lang="ru-RU" dirty="0">
                <a:solidFill>
                  <a:schemeClr val="bg1"/>
                </a:solidFill>
              </a:rPr>
              <a:t>вопрос о тепловом режиме Земли, океанические течения. </a:t>
            </a:r>
            <a:endParaRPr lang="en-US" dirty="0" smtClean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Радиоактивные </a:t>
            </a:r>
            <a:r>
              <a:rPr lang="ru-RU" dirty="0">
                <a:solidFill>
                  <a:schemeClr val="bg1"/>
                </a:solidFill>
              </a:rPr>
              <a:t>элементы в почве </a:t>
            </a:r>
            <a:r>
              <a:rPr lang="ru-RU" dirty="0" smtClean="0">
                <a:solidFill>
                  <a:schemeClr val="bg1"/>
                </a:solidFill>
              </a:rPr>
              <a:t>играют </a:t>
            </a:r>
            <a:r>
              <a:rPr lang="ru-RU" dirty="0">
                <a:solidFill>
                  <a:schemeClr val="bg1"/>
                </a:solidFill>
              </a:rPr>
              <a:t>важную роль в жизни живых организмов почвы. </a:t>
            </a:r>
            <a:endParaRPr lang="en-US" dirty="0" smtClean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Малые </a:t>
            </a:r>
            <a:r>
              <a:rPr lang="ru-RU" dirty="0">
                <a:solidFill>
                  <a:schemeClr val="bg1"/>
                </a:solidFill>
              </a:rPr>
              <a:t>дозы радиоактивных элементов усиливают рост, ускоряют цветение и созревание растений. </a:t>
            </a:r>
            <a:endParaRPr lang="en-US" dirty="0" smtClean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</a:rPr>
              <a:t>Подземные </a:t>
            </a:r>
            <a:r>
              <a:rPr lang="ru-RU" dirty="0">
                <a:solidFill>
                  <a:schemeClr val="bg1"/>
                </a:solidFill>
              </a:rPr>
              <a:t>радиоактивные воды </a:t>
            </a:r>
            <a:r>
              <a:rPr lang="ru-RU" dirty="0" smtClean="0">
                <a:solidFill>
                  <a:schemeClr val="bg1"/>
                </a:solidFill>
              </a:rPr>
              <a:t>применяются </a:t>
            </a:r>
            <a:r>
              <a:rPr lang="ru-RU" dirty="0">
                <a:solidFill>
                  <a:schemeClr val="bg1"/>
                </a:solidFill>
              </a:rPr>
              <a:t>в лечебных целях.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7106"/>
            <a:ext cx="3342480" cy="233346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12" y="3920574"/>
            <a:ext cx="3607960" cy="2422745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594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61">
        <p14:prism isContent="1"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ПУ">
      <a:dk1>
        <a:sysClr val="windowText" lastClr="000000"/>
      </a:dk1>
      <a:lt1>
        <a:sysClr val="window" lastClr="FFFFFF"/>
      </a:lt1>
      <a:dk2>
        <a:srgbClr val="323F4F"/>
      </a:dk2>
      <a:lt2>
        <a:srgbClr val="E7E6E6"/>
      </a:lt2>
      <a:accent1>
        <a:srgbClr val="80BF44"/>
      </a:accent1>
      <a:accent2>
        <a:srgbClr val="209740"/>
      </a:accent2>
      <a:accent3>
        <a:srgbClr val="1768B0"/>
      </a:accent3>
      <a:accent4>
        <a:srgbClr val="B2D88E"/>
      </a:accent4>
      <a:accent5>
        <a:srgbClr val="5F9031"/>
      </a:accent5>
      <a:accent6>
        <a:srgbClr val="59A5E9"/>
      </a:accent6>
      <a:hlink>
        <a:srgbClr val="1768B0"/>
      </a:hlink>
      <a:folHlink>
        <a:srgbClr val="954F72"/>
      </a:folHlink>
    </a:clrScheme>
    <a:fontScheme name="Другая 1">
      <a:majorFont>
        <a:latin typeface="Calibri 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8907</TotalTime>
  <Words>891</Words>
  <Application>Microsoft Office PowerPoint</Application>
  <PresentationFormat>Широкоэкранный</PresentationFormat>
  <Paragraphs>61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PFBeauSansPro-Bold</vt:lpstr>
      <vt:lpstr>Wingdings</vt:lpstr>
      <vt:lpstr>Тема Office</vt:lpstr>
      <vt:lpstr>Радиоактивность: 125 лет со дня открытия  явления радиоактивности</vt:lpstr>
      <vt:lpstr>Презентация PowerPoint</vt:lpstr>
      <vt:lpstr>Периодический закон </vt:lpstr>
      <vt:lpstr>Радиоактивность</vt:lpstr>
      <vt:lpstr>Радиоактивный распад</vt:lpstr>
      <vt:lpstr>Явление радиоактивности</vt:lpstr>
      <vt:lpstr>Презентация PowerPoint</vt:lpstr>
      <vt:lpstr>Презентация PowerPoint</vt:lpstr>
      <vt:lpstr>Радиоактивность и геология</vt:lpstr>
      <vt:lpstr>Презентация PowerPoint</vt:lpstr>
      <vt:lpstr>Презентация PowerPoint</vt:lpstr>
      <vt:lpstr>Что в НТБ?</vt:lpstr>
      <vt:lpstr>Презентация PowerPoint</vt:lpstr>
      <vt:lpstr>Вопросы?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Тришкина Екатерина Андреевна</dc:creator>
  <cp:lastModifiedBy>Кравченко Елена Александровна</cp:lastModifiedBy>
  <cp:revision>147</cp:revision>
  <dcterms:created xsi:type="dcterms:W3CDTF">2020-11-19T09:51:55Z</dcterms:created>
  <dcterms:modified xsi:type="dcterms:W3CDTF">2021-09-15T08:20:41Z</dcterms:modified>
</cp:coreProperties>
</file>